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0"/>
  </p:notesMasterIdLst>
  <p:handoutMasterIdLst>
    <p:handoutMasterId r:id="rId31"/>
  </p:handoutMasterIdLst>
  <p:sldIdLst>
    <p:sldId id="256" r:id="rId2"/>
    <p:sldId id="262" r:id="rId3"/>
    <p:sldId id="257" r:id="rId4"/>
    <p:sldId id="263" r:id="rId5"/>
    <p:sldId id="264" r:id="rId6"/>
    <p:sldId id="265" r:id="rId7"/>
    <p:sldId id="266" r:id="rId8"/>
    <p:sldId id="267" r:id="rId9"/>
    <p:sldId id="268" r:id="rId10"/>
    <p:sldId id="269" r:id="rId11"/>
    <p:sldId id="270" r:id="rId12"/>
    <p:sldId id="272" r:id="rId13"/>
    <p:sldId id="283" r:id="rId14"/>
    <p:sldId id="271" r:id="rId15"/>
    <p:sldId id="273" r:id="rId16"/>
    <p:sldId id="274" r:id="rId17"/>
    <p:sldId id="287" r:id="rId18"/>
    <p:sldId id="284" r:id="rId19"/>
    <p:sldId id="275" r:id="rId20"/>
    <p:sldId id="276" r:id="rId21"/>
    <p:sldId id="279" r:id="rId22"/>
    <p:sldId id="277" r:id="rId23"/>
    <p:sldId id="278" r:id="rId24"/>
    <p:sldId id="280" r:id="rId25"/>
    <p:sldId id="282" r:id="rId26"/>
    <p:sldId id="285" r:id="rId27"/>
    <p:sldId id="286" r:id="rId28"/>
    <p:sldId id="281"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E7186-E89D-45F7-ACD9-4D0E9DECE0F0}" v="2" dt="2024-03-28T13:27:11.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62" d="100"/>
          <a:sy n="62"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Sanger" userId="947cd1e1-dfc2-4b71-9b32-393e6b8f0d71" providerId="ADAL" clId="{0ABE7186-E89D-45F7-ACD9-4D0E9DECE0F0}"/>
    <pc:docChg chg="custSel addSld modSld sldOrd">
      <pc:chgData name="Patrick Sanger" userId="947cd1e1-dfc2-4b71-9b32-393e6b8f0d71" providerId="ADAL" clId="{0ABE7186-E89D-45F7-ACD9-4D0E9DECE0F0}" dt="2024-03-28T14:29:36.672" v="1290" actId="255"/>
      <pc:docMkLst>
        <pc:docMk/>
      </pc:docMkLst>
      <pc:sldChg chg="modSp mod modAnim">
        <pc:chgData name="Patrick Sanger" userId="947cd1e1-dfc2-4b71-9b32-393e6b8f0d71" providerId="ADAL" clId="{0ABE7186-E89D-45F7-ACD9-4D0E9DECE0F0}" dt="2024-03-28T13:23:01.267" v="1155" actId="20577"/>
        <pc:sldMkLst>
          <pc:docMk/>
          <pc:sldMk cId="1693792722" sldId="266"/>
        </pc:sldMkLst>
        <pc:spChg chg="mod">
          <ac:chgData name="Patrick Sanger" userId="947cd1e1-dfc2-4b71-9b32-393e6b8f0d71" providerId="ADAL" clId="{0ABE7186-E89D-45F7-ACD9-4D0E9DECE0F0}" dt="2024-03-28T13:23:01.267" v="1155" actId="20577"/>
          <ac:spMkLst>
            <pc:docMk/>
            <pc:sldMk cId="1693792722" sldId="266"/>
            <ac:spMk id="2" creationId="{FB743000-C683-5887-0928-2606BA9B98CD}"/>
          </ac:spMkLst>
        </pc:spChg>
      </pc:sldChg>
      <pc:sldChg chg="modSp mod">
        <pc:chgData name="Patrick Sanger" userId="947cd1e1-dfc2-4b71-9b32-393e6b8f0d71" providerId="ADAL" clId="{0ABE7186-E89D-45F7-ACD9-4D0E9DECE0F0}" dt="2024-03-26T23:30:10.123" v="113" actId="20577"/>
        <pc:sldMkLst>
          <pc:docMk/>
          <pc:sldMk cId="2980808039" sldId="270"/>
        </pc:sldMkLst>
        <pc:spChg chg="mod">
          <ac:chgData name="Patrick Sanger" userId="947cd1e1-dfc2-4b71-9b32-393e6b8f0d71" providerId="ADAL" clId="{0ABE7186-E89D-45F7-ACD9-4D0E9DECE0F0}" dt="2024-03-26T23:30:10.123" v="113" actId="20577"/>
          <ac:spMkLst>
            <pc:docMk/>
            <pc:sldMk cId="2980808039" sldId="270"/>
            <ac:spMk id="2" creationId="{FB743000-C683-5887-0928-2606BA9B98CD}"/>
          </ac:spMkLst>
        </pc:spChg>
      </pc:sldChg>
      <pc:sldChg chg="modSp mod">
        <pc:chgData name="Patrick Sanger" userId="947cd1e1-dfc2-4b71-9b32-393e6b8f0d71" providerId="ADAL" clId="{0ABE7186-E89D-45F7-ACD9-4D0E9DECE0F0}" dt="2024-03-28T13:42:13.805" v="1239" actId="20577"/>
        <pc:sldMkLst>
          <pc:docMk/>
          <pc:sldMk cId="180626374" sldId="272"/>
        </pc:sldMkLst>
        <pc:spChg chg="mod">
          <ac:chgData name="Patrick Sanger" userId="947cd1e1-dfc2-4b71-9b32-393e6b8f0d71" providerId="ADAL" clId="{0ABE7186-E89D-45F7-ACD9-4D0E9DECE0F0}" dt="2024-03-28T13:25:32.627" v="1160" actId="20577"/>
          <ac:spMkLst>
            <pc:docMk/>
            <pc:sldMk cId="180626374" sldId="272"/>
            <ac:spMk id="2" creationId="{FB743000-C683-5887-0928-2606BA9B98CD}"/>
          </ac:spMkLst>
        </pc:spChg>
        <pc:spChg chg="mod">
          <ac:chgData name="Patrick Sanger" userId="947cd1e1-dfc2-4b71-9b32-393e6b8f0d71" providerId="ADAL" clId="{0ABE7186-E89D-45F7-ACD9-4D0E9DECE0F0}" dt="2024-03-28T13:42:13.805" v="1239" actId="20577"/>
          <ac:spMkLst>
            <pc:docMk/>
            <pc:sldMk cId="180626374" sldId="272"/>
            <ac:spMk id="3" creationId="{8B291E1F-09CD-F253-0A2C-570190E96250}"/>
          </ac:spMkLst>
        </pc:spChg>
      </pc:sldChg>
      <pc:sldChg chg="modSp mod">
        <pc:chgData name="Patrick Sanger" userId="947cd1e1-dfc2-4b71-9b32-393e6b8f0d71" providerId="ADAL" clId="{0ABE7186-E89D-45F7-ACD9-4D0E9DECE0F0}" dt="2024-03-28T14:12:10.193" v="1272" actId="20577"/>
        <pc:sldMkLst>
          <pc:docMk/>
          <pc:sldMk cId="4108357779" sldId="274"/>
        </pc:sldMkLst>
        <pc:spChg chg="mod">
          <ac:chgData name="Patrick Sanger" userId="947cd1e1-dfc2-4b71-9b32-393e6b8f0d71" providerId="ADAL" clId="{0ABE7186-E89D-45F7-ACD9-4D0E9DECE0F0}" dt="2024-03-28T14:12:10.193" v="1272" actId="20577"/>
          <ac:spMkLst>
            <pc:docMk/>
            <pc:sldMk cId="4108357779" sldId="274"/>
            <ac:spMk id="3" creationId="{8B291E1F-09CD-F253-0A2C-570190E96250}"/>
          </ac:spMkLst>
        </pc:spChg>
      </pc:sldChg>
      <pc:sldChg chg="modSp mod">
        <pc:chgData name="Patrick Sanger" userId="947cd1e1-dfc2-4b71-9b32-393e6b8f0d71" providerId="ADAL" clId="{0ABE7186-E89D-45F7-ACD9-4D0E9DECE0F0}" dt="2024-03-28T14:21:41.833" v="1289" actId="20577"/>
        <pc:sldMkLst>
          <pc:docMk/>
          <pc:sldMk cId="1793653672" sldId="279"/>
        </pc:sldMkLst>
        <pc:spChg chg="mod">
          <ac:chgData name="Patrick Sanger" userId="947cd1e1-dfc2-4b71-9b32-393e6b8f0d71" providerId="ADAL" clId="{0ABE7186-E89D-45F7-ACD9-4D0E9DECE0F0}" dt="2024-03-28T14:21:41.833" v="1289" actId="20577"/>
          <ac:spMkLst>
            <pc:docMk/>
            <pc:sldMk cId="1793653672" sldId="279"/>
            <ac:spMk id="2" creationId="{FB743000-C683-5887-0928-2606BA9B98CD}"/>
          </ac:spMkLst>
        </pc:spChg>
      </pc:sldChg>
      <pc:sldChg chg="modSp mod">
        <pc:chgData name="Patrick Sanger" userId="947cd1e1-dfc2-4b71-9b32-393e6b8f0d71" providerId="ADAL" clId="{0ABE7186-E89D-45F7-ACD9-4D0E9DECE0F0}" dt="2024-03-28T13:42:29.491" v="1260" actId="20577"/>
        <pc:sldMkLst>
          <pc:docMk/>
          <pc:sldMk cId="437057384" sldId="283"/>
        </pc:sldMkLst>
        <pc:spChg chg="mod">
          <ac:chgData name="Patrick Sanger" userId="947cd1e1-dfc2-4b71-9b32-393e6b8f0d71" providerId="ADAL" clId="{0ABE7186-E89D-45F7-ACD9-4D0E9DECE0F0}" dt="2024-03-28T13:42:29.491" v="1260" actId="20577"/>
          <ac:spMkLst>
            <pc:docMk/>
            <pc:sldMk cId="437057384" sldId="283"/>
            <ac:spMk id="3" creationId="{8B291E1F-09CD-F253-0A2C-570190E96250}"/>
          </ac:spMkLst>
        </pc:spChg>
      </pc:sldChg>
      <pc:sldChg chg="modSp new mod ord">
        <pc:chgData name="Patrick Sanger" userId="947cd1e1-dfc2-4b71-9b32-393e6b8f0d71" providerId="ADAL" clId="{0ABE7186-E89D-45F7-ACD9-4D0E9DECE0F0}" dt="2024-03-28T14:29:36.672" v="1290" actId="255"/>
        <pc:sldMkLst>
          <pc:docMk/>
          <pc:sldMk cId="2864868809" sldId="286"/>
        </pc:sldMkLst>
        <pc:spChg chg="mod">
          <ac:chgData name="Patrick Sanger" userId="947cd1e1-dfc2-4b71-9b32-393e6b8f0d71" providerId="ADAL" clId="{0ABE7186-E89D-45F7-ACD9-4D0E9DECE0F0}" dt="2024-03-26T23:50:15.810" v="1095" actId="20577"/>
          <ac:spMkLst>
            <pc:docMk/>
            <pc:sldMk cId="2864868809" sldId="286"/>
            <ac:spMk id="2" creationId="{29D18D60-D64C-BE25-0CA9-B3E3F7B24B24}"/>
          </ac:spMkLst>
        </pc:spChg>
        <pc:spChg chg="mod">
          <ac:chgData name="Patrick Sanger" userId="947cd1e1-dfc2-4b71-9b32-393e6b8f0d71" providerId="ADAL" clId="{0ABE7186-E89D-45F7-ACD9-4D0E9DECE0F0}" dt="2024-03-28T14:29:36.672" v="1290" actId="255"/>
          <ac:spMkLst>
            <pc:docMk/>
            <pc:sldMk cId="2864868809" sldId="286"/>
            <ac:spMk id="3" creationId="{51D85227-CE36-9A78-16CC-9F7311B724A0}"/>
          </ac:spMkLst>
        </pc:spChg>
      </pc:sldChg>
      <pc:sldChg chg="addSp delSp modSp add mod ord">
        <pc:chgData name="Patrick Sanger" userId="947cd1e1-dfc2-4b71-9b32-393e6b8f0d71" providerId="ADAL" clId="{0ABE7186-E89D-45F7-ACD9-4D0E9DECE0F0}" dt="2024-03-28T14:12:16.803" v="1285" actId="20577"/>
        <pc:sldMkLst>
          <pc:docMk/>
          <pc:sldMk cId="4200388662" sldId="287"/>
        </pc:sldMkLst>
        <pc:spChg chg="mod">
          <ac:chgData name="Patrick Sanger" userId="947cd1e1-dfc2-4b71-9b32-393e6b8f0d71" providerId="ADAL" clId="{0ABE7186-E89D-45F7-ACD9-4D0E9DECE0F0}" dt="2024-03-28T14:12:16.803" v="1285" actId="20577"/>
          <ac:spMkLst>
            <pc:docMk/>
            <pc:sldMk cId="4200388662" sldId="287"/>
            <ac:spMk id="3" creationId="{8B291E1F-09CD-F253-0A2C-570190E96250}"/>
          </ac:spMkLst>
        </pc:spChg>
        <pc:picChg chg="add del mod">
          <ac:chgData name="Patrick Sanger" userId="947cd1e1-dfc2-4b71-9b32-393e6b8f0d71" providerId="ADAL" clId="{0ABE7186-E89D-45F7-ACD9-4D0E9DECE0F0}" dt="2024-03-28T13:41:23.654" v="1169" actId="478"/>
          <ac:picMkLst>
            <pc:docMk/>
            <pc:sldMk cId="4200388662" sldId="287"/>
            <ac:picMk id="2" creationId="{2268714B-8253-0E0C-E7D4-2B08AA137070}"/>
          </ac:picMkLst>
        </pc:picChg>
        <pc:picChg chg="del">
          <ac:chgData name="Patrick Sanger" userId="947cd1e1-dfc2-4b71-9b32-393e6b8f0d71" providerId="ADAL" clId="{0ABE7186-E89D-45F7-ACD9-4D0E9DECE0F0}" dt="2024-03-28T13:26:59.588" v="1162" actId="478"/>
          <ac:picMkLst>
            <pc:docMk/>
            <pc:sldMk cId="4200388662" sldId="287"/>
            <ac:picMk id="5" creationId="{5CFC5CE0-2CD2-53A5-EAC4-E870AEA67E24}"/>
          </ac:picMkLst>
        </pc:picChg>
        <pc:picChg chg="add mod">
          <ac:chgData name="Patrick Sanger" userId="947cd1e1-dfc2-4b71-9b32-393e6b8f0d71" providerId="ADAL" clId="{0ABE7186-E89D-45F7-ACD9-4D0E9DECE0F0}" dt="2024-03-28T13:41:30.937" v="1172" actId="14100"/>
          <ac:picMkLst>
            <pc:docMk/>
            <pc:sldMk cId="4200388662" sldId="287"/>
            <ac:picMk id="6" creationId="{7C2B1F7C-1B5E-EF95-3530-EFE5E210D02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98BA2DC6-DAB4-4EF1-A2E7-B2A6E9E8ECC6}" type="datetimeFigureOut">
              <a:rPr lang="en-US" smtClean="0"/>
              <a:t>3/28/2024</a:t>
            </a:fld>
            <a:endParaRPr lang="en-US" dirty="0"/>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219BEEEC-5C15-4E24-9E0F-ABB202B3D8E0}" type="slidenum">
              <a:rPr lang="en-US" smtClean="0"/>
              <a:t>‹#›</a:t>
            </a:fld>
            <a:endParaRPr lang="en-US" dirty="0"/>
          </a:p>
        </p:txBody>
      </p:sp>
    </p:spTree>
    <p:extLst>
      <p:ext uri="{BB962C8B-B14F-4D97-AF65-F5344CB8AC3E}">
        <p14:creationId xmlns:p14="http://schemas.microsoft.com/office/powerpoint/2010/main" val="356833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D938E7B-99B4-4244-B006-217104873D7B}" type="datetimeFigureOut">
              <a:rPr lang="en-US" smtClean="0"/>
              <a:t>3/28/2024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A2FC94E-6039-44D1-8661-DE5A03324CCA}" type="slidenum">
              <a:rPr lang="en-US" smtClean="0"/>
              <a:t>‹#›</a:t>
            </a:fld>
            <a:endParaRPr lang="en-US"/>
          </a:p>
        </p:txBody>
      </p:sp>
    </p:spTree>
    <p:extLst>
      <p:ext uri="{BB962C8B-B14F-4D97-AF65-F5344CB8AC3E}">
        <p14:creationId xmlns:p14="http://schemas.microsoft.com/office/powerpoint/2010/main" val="402309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Discussion of Results and possible procedures to address findings (10 minutes)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What’s Next? (5 minutes)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Q&amp;A (15 minutes)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2FC94E-6039-44D1-8661-DE5A03324CCA}" type="slidenum">
              <a:rPr lang="en-US" smtClean="0"/>
              <a:t>28</a:t>
            </a:fld>
            <a:endParaRPr lang="en-US"/>
          </a:p>
        </p:txBody>
      </p:sp>
    </p:spTree>
    <p:extLst>
      <p:ext uri="{BB962C8B-B14F-4D97-AF65-F5344CB8AC3E}">
        <p14:creationId xmlns:p14="http://schemas.microsoft.com/office/powerpoint/2010/main" val="1021533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256" y="1001218"/>
            <a:ext cx="10929275" cy="618355"/>
          </a:xfrm>
        </p:spPr>
        <p:txBody>
          <a:bodyPr>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723257" y="1828800"/>
            <a:ext cx="10929272" cy="4370522"/>
          </a:xfrm>
        </p:spPr>
        <p:txBody>
          <a:bodyPr/>
          <a:lstStyle>
            <a:lvl1pPr>
              <a:defRPr sz="2400">
                <a:solidFill>
                  <a:schemeClr val="tx1">
                    <a:lumMod val="95000"/>
                    <a:lumOff val="5000"/>
                  </a:schemeClr>
                </a:solidFill>
                <a:latin typeface="Calibri" charset="0"/>
                <a:ea typeface="Calibri" charset="0"/>
                <a:cs typeface="Calibri"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107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9869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733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256" y="1867547"/>
            <a:ext cx="10929275" cy="4222105"/>
          </a:xfrm>
        </p:spPr>
        <p:txBody>
          <a:bodyPr/>
          <a:lstStyle>
            <a:lvl1pPr marL="0" indent="0">
              <a:buNone/>
              <a:defRPr sz="2400">
                <a:solidFill>
                  <a:schemeClr val="tx1"/>
                </a:solidFill>
                <a:latin typeface="Calibri" charset="0"/>
                <a:ea typeface="Calibri" charset="0"/>
                <a:cs typeface="Calibri"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p:cNvSpPr>
            <a:spLocks noGrp="1"/>
          </p:cNvSpPr>
          <p:nvPr>
            <p:ph type="title"/>
          </p:nvPr>
        </p:nvSpPr>
        <p:spPr>
          <a:xfrm>
            <a:off x="723256" y="1001218"/>
            <a:ext cx="10929275" cy="618355"/>
          </a:xfrm>
        </p:spPr>
        <p:txBody>
          <a:bodyPr>
            <a:normAutofit/>
          </a:bodyPr>
          <a:lstStyle>
            <a:lvl1pPr>
              <a:defRPr sz="2400" b="0"/>
            </a:lvl1pPr>
          </a:lstStyle>
          <a:p>
            <a:r>
              <a:rPr lang="en-US"/>
              <a:t>Click to edit Master title style</a:t>
            </a:r>
            <a:endParaRPr lang="en-US" dirty="0"/>
          </a:p>
        </p:txBody>
      </p:sp>
    </p:spTree>
    <p:extLst>
      <p:ext uri="{BB962C8B-B14F-4D97-AF65-F5344CB8AC3E}">
        <p14:creationId xmlns:p14="http://schemas.microsoft.com/office/powerpoint/2010/main" val="40278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3256" y="1825625"/>
            <a:ext cx="5393408" cy="4351338"/>
          </a:xfrm>
        </p:spPr>
        <p:txBody>
          <a:bodyPr/>
          <a:lstStyle>
            <a:lvl1pPr>
              <a:defRPr>
                <a:solidFill>
                  <a:schemeClr val="tx1">
                    <a:lumMod val="95000"/>
                    <a:lumOff val="5000"/>
                  </a:schemeClr>
                </a:solidFill>
                <a:latin typeface="Calibri" charset="0"/>
                <a:ea typeface="Calibri" charset="0"/>
                <a:cs typeface="Calibri" charse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4969" y="1825625"/>
            <a:ext cx="5277561" cy="4351338"/>
          </a:xfrm>
        </p:spPr>
        <p:txBody>
          <a:bodyPr/>
          <a:lstStyle>
            <a:lvl1pPr>
              <a:defRPr>
                <a:solidFill>
                  <a:schemeClr val="tx1">
                    <a:lumMod val="95000"/>
                    <a:lumOff val="5000"/>
                  </a:schemeClr>
                </a:solidFill>
                <a:latin typeface="Calibri" charset="0"/>
                <a:ea typeface="Calibri" charset="0"/>
                <a:cs typeface="Calibri" charse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723256" y="1001218"/>
            <a:ext cx="10929275" cy="618355"/>
          </a:xfrm>
        </p:spPr>
        <p:txBody>
          <a:bodyPr>
            <a:normAutofit/>
          </a:bodyPr>
          <a:lstStyle>
            <a:lvl1pPr>
              <a:defRPr sz="2400" b="0"/>
            </a:lvl1pPr>
          </a:lstStyle>
          <a:p>
            <a:r>
              <a:rPr lang="en-US"/>
              <a:t>Click to edit Master title style</a:t>
            </a:r>
            <a:endParaRPr lang="en-US" dirty="0"/>
          </a:p>
        </p:txBody>
      </p:sp>
    </p:spTree>
    <p:extLst>
      <p:ext uri="{BB962C8B-B14F-4D97-AF65-F5344CB8AC3E}">
        <p14:creationId xmlns:p14="http://schemas.microsoft.com/office/powerpoint/2010/main" val="159572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256" y="1681163"/>
            <a:ext cx="5274320" cy="823912"/>
          </a:xfrm>
        </p:spPr>
        <p:txBody>
          <a:bodyPr anchor="b"/>
          <a:lstStyle>
            <a:lvl1pPr marL="0" indent="0">
              <a:buNone/>
              <a:defRPr sz="2400" b="1">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23256" y="2505075"/>
            <a:ext cx="5274320" cy="3684588"/>
          </a:xfrm>
        </p:spPr>
        <p:txBody>
          <a:bodyPr/>
          <a:lstStyle>
            <a:lvl1pPr>
              <a:defRPr sz="2400">
                <a:solidFill>
                  <a:schemeClr val="tx1">
                    <a:lumMod val="95000"/>
                    <a:lumOff val="5000"/>
                  </a:schemeClr>
                </a:solidFill>
                <a:latin typeface="Calibri" charset="0"/>
                <a:ea typeface="Calibri" charset="0"/>
                <a:cs typeface="Calibri" charse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4968" y="1681163"/>
            <a:ext cx="5277563" cy="823912"/>
          </a:xfrm>
        </p:spPr>
        <p:txBody>
          <a:bodyPr anchor="b"/>
          <a:lstStyle>
            <a:lvl1pPr marL="0" indent="0">
              <a:buNone/>
              <a:defRPr sz="2400" b="1">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4969" y="2505075"/>
            <a:ext cx="5277561" cy="3684588"/>
          </a:xfrm>
        </p:spPr>
        <p:txBody>
          <a:bodyPr/>
          <a:lstStyle>
            <a:lvl1pPr>
              <a:defRPr sz="2400">
                <a:solidFill>
                  <a:schemeClr val="tx1">
                    <a:lumMod val="95000"/>
                    <a:lumOff val="5000"/>
                  </a:schemeClr>
                </a:solidFill>
                <a:latin typeface="Calibri" charset="0"/>
                <a:ea typeface="Calibri" charset="0"/>
                <a:cs typeface="Calibri" charse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723256" y="1001218"/>
            <a:ext cx="10929275" cy="618355"/>
          </a:xfrm>
        </p:spPr>
        <p:txBody>
          <a:bodyPr>
            <a:normAutofit/>
          </a:bodyPr>
          <a:lstStyle>
            <a:lvl1pPr>
              <a:defRPr sz="2400" b="0"/>
            </a:lvl1pPr>
          </a:lstStyle>
          <a:p>
            <a:r>
              <a:rPr lang="en-US"/>
              <a:t>Click to edit Master title style</a:t>
            </a:r>
            <a:endParaRPr lang="en-US" dirty="0"/>
          </a:p>
        </p:txBody>
      </p:sp>
    </p:spTree>
    <p:extLst>
      <p:ext uri="{BB962C8B-B14F-4D97-AF65-F5344CB8AC3E}">
        <p14:creationId xmlns:p14="http://schemas.microsoft.com/office/powerpoint/2010/main" val="305216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23256" y="1001218"/>
            <a:ext cx="10929275" cy="618355"/>
          </a:xfrm>
        </p:spPr>
        <p:txBody>
          <a:bodyPr>
            <a:normAutofit/>
          </a:bodyPr>
          <a:lstStyle>
            <a:lvl1pPr>
              <a:defRPr sz="2400" b="0"/>
            </a:lvl1pPr>
          </a:lstStyle>
          <a:p>
            <a:r>
              <a:rPr lang="en-US"/>
              <a:t>Click to edit Master title style</a:t>
            </a:r>
            <a:endParaRPr lang="en-US" dirty="0"/>
          </a:p>
        </p:txBody>
      </p:sp>
      <p:sp>
        <p:nvSpPr>
          <p:cNvPr id="8" name="Table Placeholder 7"/>
          <p:cNvSpPr>
            <a:spLocks noGrp="1"/>
          </p:cNvSpPr>
          <p:nvPr>
            <p:ph type="tbl" sz="quarter" idx="10"/>
          </p:nvPr>
        </p:nvSpPr>
        <p:spPr>
          <a:xfrm>
            <a:off x="723901" y="1813303"/>
            <a:ext cx="10928351" cy="4254123"/>
          </a:xfrm>
        </p:spPr>
        <p:txBody>
          <a:bodyPr/>
          <a:lstStyle/>
          <a:p>
            <a:r>
              <a:rPr lang="en-US"/>
              <a:t>Click icon to add table</a:t>
            </a:r>
          </a:p>
        </p:txBody>
      </p:sp>
    </p:spTree>
    <p:extLst>
      <p:ext uri="{BB962C8B-B14F-4D97-AF65-F5344CB8AC3E}">
        <p14:creationId xmlns:p14="http://schemas.microsoft.com/office/powerpoint/2010/main" val="288324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3256" y="1001218"/>
            <a:ext cx="10929275" cy="618355"/>
          </a:xfrm>
        </p:spPr>
        <p:txBody>
          <a:bodyPr>
            <a:normAutofit/>
          </a:bodyPr>
          <a:lstStyle>
            <a:lvl1pPr>
              <a:defRPr sz="2400" b="0"/>
            </a:lvl1pPr>
          </a:lstStyle>
          <a:p>
            <a:r>
              <a:rPr lang="en-US"/>
              <a:t>Click to edit Master title style</a:t>
            </a:r>
            <a:endParaRPr lang="en-US" dirty="0"/>
          </a:p>
        </p:txBody>
      </p:sp>
      <p:sp>
        <p:nvSpPr>
          <p:cNvPr id="7" name="Chart Placeholder 6"/>
          <p:cNvSpPr>
            <a:spLocks noGrp="1"/>
          </p:cNvSpPr>
          <p:nvPr>
            <p:ph type="chart" sz="quarter" idx="10"/>
          </p:nvPr>
        </p:nvSpPr>
        <p:spPr>
          <a:xfrm>
            <a:off x="723901" y="1797051"/>
            <a:ext cx="5196452" cy="4348163"/>
          </a:xfrm>
        </p:spPr>
        <p:txBody>
          <a:bodyPr/>
          <a:lstStyle/>
          <a:p>
            <a:r>
              <a:rPr lang="en-US"/>
              <a:t>Click icon to add chart</a:t>
            </a:r>
          </a:p>
        </p:txBody>
      </p:sp>
      <p:sp>
        <p:nvSpPr>
          <p:cNvPr id="8" name="Chart Placeholder 6"/>
          <p:cNvSpPr>
            <a:spLocks noGrp="1"/>
          </p:cNvSpPr>
          <p:nvPr>
            <p:ph type="chart" sz="quarter" idx="11"/>
          </p:nvPr>
        </p:nvSpPr>
        <p:spPr>
          <a:xfrm>
            <a:off x="6392837" y="1797050"/>
            <a:ext cx="5259695" cy="4348163"/>
          </a:xfrm>
        </p:spPr>
        <p:txBody>
          <a:bodyPr/>
          <a:lstStyle/>
          <a:p>
            <a:r>
              <a:rPr lang="en-US"/>
              <a:t>Click icon to add chart</a:t>
            </a:r>
          </a:p>
        </p:txBody>
      </p:sp>
    </p:spTree>
    <p:extLst>
      <p:ext uri="{BB962C8B-B14F-4D97-AF65-F5344CB8AC3E}">
        <p14:creationId xmlns:p14="http://schemas.microsoft.com/office/powerpoint/2010/main" val="190492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1883"/>
            <a:ext cx="10363200" cy="636695"/>
          </a:xfrm>
        </p:spPr>
        <p:txBody>
          <a:bodyPr anchor="b">
            <a:normAutofit/>
          </a:bodyPr>
          <a:lstStyle>
            <a:lvl1pPr algn="ctr">
              <a:defRPr sz="4000"/>
            </a:lvl1pPr>
          </a:lstStyle>
          <a:p>
            <a:r>
              <a:rPr lang="en-US" dirty="0"/>
              <a:t>Click to edit text</a:t>
            </a:r>
          </a:p>
        </p:txBody>
      </p:sp>
      <p:sp>
        <p:nvSpPr>
          <p:cNvPr id="8" name="Media Placeholder 7"/>
          <p:cNvSpPr>
            <a:spLocks noGrp="1"/>
          </p:cNvSpPr>
          <p:nvPr>
            <p:ph type="media" sz="quarter" idx="10"/>
          </p:nvPr>
        </p:nvSpPr>
        <p:spPr>
          <a:xfrm>
            <a:off x="0" y="1952787"/>
            <a:ext cx="12192000" cy="4393769"/>
          </a:xfrm>
        </p:spPr>
        <p:txBody>
          <a:bodyPr/>
          <a:lstStyle/>
          <a:p>
            <a:r>
              <a:rPr lang="en-US"/>
              <a:t>Click icon to add media</a:t>
            </a:r>
          </a:p>
        </p:txBody>
      </p:sp>
    </p:spTree>
    <p:extLst>
      <p:ext uri="{BB962C8B-B14F-4D97-AF65-F5344CB8AC3E}">
        <p14:creationId xmlns:p14="http://schemas.microsoft.com/office/powerpoint/2010/main" val="368383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7" y="1836549"/>
            <a:ext cx="6469343" cy="4024502"/>
          </a:xfrm>
        </p:spPr>
        <p:txBody>
          <a:bodyPr/>
          <a:lstStyle>
            <a:lvl1pPr>
              <a:defRPr sz="2800">
                <a:solidFill>
                  <a:schemeClr val="tx1">
                    <a:lumMod val="95000"/>
                    <a:lumOff val="5000"/>
                  </a:schemeClr>
                </a:solidFill>
                <a:latin typeface="Calibri" charset="0"/>
                <a:ea typeface="Calibri" charset="0"/>
                <a:cs typeface="Calibri" charset="0"/>
              </a:defRPr>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257" y="1836549"/>
            <a:ext cx="4048769" cy="4032439"/>
          </a:xfrm>
        </p:spPr>
        <p:txBody>
          <a:bodyPr>
            <a:normAutofit/>
          </a:bodyPr>
          <a:lstStyle>
            <a:lvl1pPr marL="0" indent="0">
              <a:buNone/>
              <a:defRPr sz="1800">
                <a:solidFill>
                  <a:schemeClr val="tx1">
                    <a:lumMod val="95000"/>
                    <a:lumOff val="5000"/>
                  </a:schemeClr>
                </a:solidFill>
                <a:latin typeface="Calibri" charset="0"/>
                <a:ea typeface="Calibri" charset="0"/>
                <a:cs typeface="Calibri"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1"/>
          <p:cNvSpPr>
            <a:spLocks noGrp="1"/>
          </p:cNvSpPr>
          <p:nvPr>
            <p:ph type="title"/>
          </p:nvPr>
        </p:nvSpPr>
        <p:spPr>
          <a:xfrm>
            <a:off x="723256" y="1001218"/>
            <a:ext cx="10929275" cy="618355"/>
          </a:xfrm>
        </p:spPr>
        <p:txBody>
          <a:bodyPr>
            <a:normAutofit/>
          </a:bodyPr>
          <a:lstStyle>
            <a:lvl1pPr>
              <a:defRPr sz="2400" b="0"/>
            </a:lvl1pPr>
          </a:lstStyle>
          <a:p>
            <a:r>
              <a:rPr lang="en-US"/>
              <a:t>Click to edit Master title style</a:t>
            </a:r>
            <a:endParaRPr lang="en-US" dirty="0"/>
          </a:p>
        </p:txBody>
      </p:sp>
    </p:spTree>
    <p:extLst>
      <p:ext uri="{BB962C8B-B14F-4D97-AF65-F5344CB8AC3E}">
        <p14:creationId xmlns:p14="http://schemas.microsoft.com/office/powerpoint/2010/main" val="187912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1836549"/>
            <a:ext cx="6469343" cy="4024502"/>
          </a:xfrm>
        </p:spPr>
        <p:txBody>
          <a:bodyPr anchor="t">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p:cNvSpPr>
            <a:spLocks noGrp="1"/>
          </p:cNvSpPr>
          <p:nvPr>
            <p:ph type="body" sz="half" idx="2"/>
          </p:nvPr>
        </p:nvSpPr>
        <p:spPr>
          <a:xfrm>
            <a:off x="723257" y="1836549"/>
            <a:ext cx="4048769" cy="4032439"/>
          </a:xfrm>
        </p:spPr>
        <p:txBody>
          <a:bodyPr>
            <a:normAutofit/>
          </a:bodyPr>
          <a:lstStyle>
            <a:lvl1pPr marL="0" indent="0">
              <a:buNone/>
              <a:defRPr sz="1800">
                <a:solidFill>
                  <a:schemeClr val="tx1">
                    <a:lumMod val="95000"/>
                    <a:lumOff val="5000"/>
                  </a:schemeClr>
                </a:solidFill>
                <a:latin typeface="Calibri" charset="0"/>
                <a:ea typeface="Calibri" charset="0"/>
                <a:cs typeface="Calibri"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1"/>
          <p:cNvSpPr>
            <a:spLocks noGrp="1"/>
          </p:cNvSpPr>
          <p:nvPr>
            <p:ph type="title"/>
          </p:nvPr>
        </p:nvSpPr>
        <p:spPr>
          <a:xfrm>
            <a:off x="723256" y="1001218"/>
            <a:ext cx="10929275" cy="618355"/>
          </a:xfrm>
        </p:spPr>
        <p:txBody>
          <a:bodyPr>
            <a:normAutofit/>
          </a:bodyPr>
          <a:lstStyle>
            <a:lvl1pPr>
              <a:defRPr sz="2400" b="0"/>
            </a:lvl1pPr>
          </a:lstStyle>
          <a:p>
            <a:r>
              <a:rPr lang="en-US"/>
              <a:t>Click to edit Master title style</a:t>
            </a:r>
            <a:endParaRPr lang="en-US" dirty="0"/>
          </a:p>
        </p:txBody>
      </p:sp>
    </p:spTree>
    <p:extLst>
      <p:ext uri="{BB962C8B-B14F-4D97-AF65-F5344CB8AC3E}">
        <p14:creationId xmlns:p14="http://schemas.microsoft.com/office/powerpoint/2010/main" val="422224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3955" y="2597544"/>
            <a:ext cx="6908576" cy="784381"/>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4743955" y="3500677"/>
            <a:ext cx="6908576" cy="1017080"/>
          </a:xfrm>
          <a:prstGeom prst="rect">
            <a:avLst/>
          </a:prstGeom>
        </p:spPr>
        <p:txBody>
          <a:bodyPr vert="horz" lIns="91440" tIns="45720" rIns="91440" bIns="45720" rtlCol="0">
            <a:normAutofit/>
          </a:bodyPr>
          <a:lstStyle/>
          <a:p>
            <a:pPr lvl="0"/>
            <a:r>
              <a:rPr lang="en-US" dirty="0"/>
              <a:t>Subtitle</a:t>
            </a:r>
          </a:p>
        </p:txBody>
      </p:sp>
    </p:spTree>
    <p:extLst>
      <p:ext uri="{BB962C8B-B14F-4D97-AF65-F5344CB8AC3E}">
        <p14:creationId xmlns:p14="http://schemas.microsoft.com/office/powerpoint/2010/main" val="11566622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b="0" i="0" kern="1200">
          <a:solidFill>
            <a:srgbClr val="C00000"/>
          </a:solidFill>
          <a:latin typeface="Stag Medium" charset="0"/>
          <a:ea typeface="Stag Medium" charset="0"/>
          <a:cs typeface="Stag Medium"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65000"/>
              <a:lumOff val="35000"/>
            </a:schemeClr>
          </a:solidFill>
          <a:latin typeface="Stag Book" charset="0"/>
          <a:ea typeface="Stag Book" charset="0"/>
          <a:cs typeface="Stag Book"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psanger@alvincolleg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2572" y="1451728"/>
            <a:ext cx="7466030" cy="2535810"/>
          </a:xfrm>
        </p:spPr>
        <p:txBody>
          <a:bodyPr>
            <a:normAutofit fontScale="90000"/>
          </a:bodyPr>
          <a:lstStyle/>
          <a:p>
            <a:r>
              <a:rPr lang="en-US" dirty="0"/>
              <a:t>Student Progression Tracking to Support Student Pathways and Increase Completion</a:t>
            </a:r>
            <a:br>
              <a:rPr lang="en-US" dirty="0"/>
            </a:b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964035" y="4107731"/>
            <a:ext cx="4423545" cy="1298541"/>
          </a:xfrm>
        </p:spPr>
        <p:txBody>
          <a:bodyPr/>
          <a:lstStyle/>
          <a:p>
            <a:r>
              <a:rPr lang="en-US" dirty="0">
                <a:latin typeface="Calibri" panose="020F0502020204030204" pitchFamily="34" charset="0"/>
                <a:cs typeface="Calibri" panose="020F0502020204030204" pitchFamily="34" charset="0"/>
              </a:rPr>
              <a:t>Patrick Sanger</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Alvin Community College</a:t>
            </a:r>
          </a:p>
          <a:p>
            <a:r>
              <a:rPr lang="en-US" dirty="0">
                <a:latin typeface="Calibri" panose="020F0502020204030204" pitchFamily="34" charset="0"/>
                <a:cs typeface="Calibri" panose="020F0502020204030204" pitchFamily="34" charset="0"/>
              </a:rPr>
              <a:t>psanger@alvincollege.edu</a:t>
            </a:r>
          </a:p>
        </p:txBody>
      </p:sp>
    </p:spTree>
    <p:extLst>
      <p:ext uri="{BB962C8B-B14F-4D97-AF65-F5344CB8AC3E}">
        <p14:creationId xmlns:p14="http://schemas.microsoft.com/office/powerpoint/2010/main" val="12660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a:xfrm>
            <a:off x="723257" y="1867547"/>
            <a:ext cx="4732321" cy="4222105"/>
          </a:xfrm>
        </p:spPr>
        <p:txBody>
          <a:bodyPr>
            <a:normAutofit/>
          </a:bodyPr>
          <a:lstStyle/>
          <a:p>
            <a:r>
              <a:rPr lang="en-US" sz="3000" dirty="0"/>
              <a:t>Using our system, we can see that 713 of our 2024 Spring students are within 12 credits of finishing.</a:t>
            </a:r>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Possible Completers</a:t>
            </a:r>
          </a:p>
        </p:txBody>
      </p:sp>
      <p:pic>
        <p:nvPicPr>
          <p:cNvPr id="5" name="Picture 4">
            <a:extLst>
              <a:ext uri="{FF2B5EF4-FFF2-40B4-BE49-F238E27FC236}">
                <a16:creationId xmlns:a16="http://schemas.microsoft.com/office/drawing/2014/main" id="{373E354A-E2DC-27AE-4F8A-31A9C7E07B98}"/>
              </a:ext>
            </a:extLst>
          </p:cNvPr>
          <p:cNvPicPr>
            <a:picLocks noChangeAspect="1"/>
          </p:cNvPicPr>
          <p:nvPr/>
        </p:nvPicPr>
        <p:blipFill rotWithShape="1">
          <a:blip r:embed="rId2"/>
          <a:srcRect r="37928"/>
          <a:stretch/>
        </p:blipFill>
        <p:spPr>
          <a:xfrm>
            <a:off x="5711692" y="1001218"/>
            <a:ext cx="6298798" cy="4586018"/>
          </a:xfrm>
          <a:prstGeom prst="rect">
            <a:avLst/>
          </a:prstGeom>
        </p:spPr>
      </p:pic>
    </p:spTree>
    <p:extLst>
      <p:ext uri="{BB962C8B-B14F-4D97-AF65-F5344CB8AC3E}">
        <p14:creationId xmlns:p14="http://schemas.microsoft.com/office/powerpoint/2010/main" val="65315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a:xfrm>
            <a:off x="723257" y="1867547"/>
            <a:ext cx="3715180" cy="4222105"/>
          </a:xfrm>
        </p:spPr>
        <p:txBody>
          <a:bodyPr>
            <a:normAutofit lnSpcReduction="10000"/>
          </a:bodyPr>
          <a:lstStyle/>
          <a:p>
            <a:r>
              <a:rPr lang="en-US" sz="3000" dirty="0"/>
              <a:t>Of the ones that have 12 credits remaining, we can drill in to see their majors, then classes they need.</a:t>
            </a:r>
          </a:p>
          <a:p>
            <a:endParaRPr lang="en-US" sz="3000" dirty="0"/>
          </a:p>
          <a:p>
            <a:r>
              <a:rPr lang="en-US" sz="3000" dirty="0"/>
              <a:t>This can help with scheduling to clear any barriers in their progression.</a:t>
            </a:r>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Possible Completers</a:t>
            </a:r>
          </a:p>
        </p:txBody>
      </p:sp>
      <p:pic>
        <p:nvPicPr>
          <p:cNvPr id="6" name="Picture 5">
            <a:extLst>
              <a:ext uri="{FF2B5EF4-FFF2-40B4-BE49-F238E27FC236}">
                <a16:creationId xmlns:a16="http://schemas.microsoft.com/office/drawing/2014/main" id="{20F05ECD-2CF4-F5F1-F809-7264B1E0D223}"/>
              </a:ext>
            </a:extLst>
          </p:cNvPr>
          <p:cNvPicPr>
            <a:picLocks noChangeAspect="1"/>
          </p:cNvPicPr>
          <p:nvPr/>
        </p:nvPicPr>
        <p:blipFill rotWithShape="1">
          <a:blip r:embed="rId2"/>
          <a:srcRect l="27396"/>
          <a:stretch/>
        </p:blipFill>
        <p:spPr>
          <a:xfrm>
            <a:off x="4728527" y="1401909"/>
            <a:ext cx="7355519" cy="4320795"/>
          </a:xfrm>
          <a:prstGeom prst="rect">
            <a:avLst/>
          </a:prstGeom>
        </p:spPr>
      </p:pic>
    </p:spTree>
    <p:extLst>
      <p:ext uri="{BB962C8B-B14F-4D97-AF65-F5344CB8AC3E}">
        <p14:creationId xmlns:p14="http://schemas.microsoft.com/office/powerpoint/2010/main" val="298080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Another type of student is the one that may have completed but not been awarded for some reason. </a:t>
            </a:r>
          </a:p>
          <a:p>
            <a:br>
              <a:rPr lang="en-US" sz="3000" dirty="0"/>
            </a:br>
            <a:r>
              <a:rPr lang="en-US" sz="3000" dirty="0"/>
              <a:t>Our system can run every student against every degree and then lists possible degrees that a student could be eligible for. </a:t>
            </a:r>
          </a:p>
          <a:p>
            <a:br>
              <a:rPr lang="en-US" sz="3000" dirty="0"/>
            </a:br>
            <a:r>
              <a:rPr lang="en-US" sz="3000" dirty="0"/>
              <a:t>There are caveats on this and it requires human intervention, but we can typically find some that were overlooked, especially in certificates.</a:t>
            </a:r>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Possible Completers – Completers that haven’t been awarded</a:t>
            </a:r>
          </a:p>
        </p:txBody>
      </p:sp>
    </p:spTree>
    <p:extLst>
      <p:ext uri="{BB962C8B-B14F-4D97-AF65-F5344CB8AC3E}">
        <p14:creationId xmlns:p14="http://schemas.microsoft.com/office/powerpoint/2010/main" val="18062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Possible Completers – Completed but not awarded?</a:t>
            </a:r>
          </a:p>
        </p:txBody>
      </p:sp>
      <p:pic>
        <p:nvPicPr>
          <p:cNvPr id="5" name="Picture 4">
            <a:extLst>
              <a:ext uri="{FF2B5EF4-FFF2-40B4-BE49-F238E27FC236}">
                <a16:creationId xmlns:a16="http://schemas.microsoft.com/office/drawing/2014/main" id="{5CFC5CE0-2CD2-53A5-EAC4-E870AEA67E24}"/>
              </a:ext>
            </a:extLst>
          </p:cNvPr>
          <p:cNvPicPr>
            <a:picLocks noChangeAspect="1"/>
          </p:cNvPicPr>
          <p:nvPr/>
        </p:nvPicPr>
        <p:blipFill>
          <a:blip r:embed="rId2"/>
          <a:stretch>
            <a:fillRect/>
          </a:stretch>
        </p:blipFill>
        <p:spPr>
          <a:xfrm>
            <a:off x="1391437" y="1619573"/>
            <a:ext cx="9003758" cy="4470079"/>
          </a:xfrm>
          <a:prstGeom prst="rect">
            <a:avLst/>
          </a:prstGeom>
        </p:spPr>
      </p:pic>
    </p:spTree>
    <p:extLst>
      <p:ext uri="{BB962C8B-B14F-4D97-AF65-F5344CB8AC3E}">
        <p14:creationId xmlns:p14="http://schemas.microsoft.com/office/powerpoint/2010/main" val="43705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Near completers are students that are within a few credits of completion. They should finish this semester.</a:t>
            </a:r>
          </a:p>
          <a:p>
            <a:endParaRPr lang="en-US" sz="3000" dirty="0"/>
          </a:p>
          <a:p>
            <a:r>
              <a:rPr lang="en-US" sz="3000" dirty="0"/>
              <a:t>What’s critical about these students is that you need to make sure they are staying on track. These students are the ones you want to watch carefully if you have early alerts or anything that can warn you of them slipping.</a:t>
            </a:r>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Near Completers</a:t>
            </a:r>
          </a:p>
        </p:txBody>
      </p:sp>
    </p:spTree>
    <p:extLst>
      <p:ext uri="{BB962C8B-B14F-4D97-AF65-F5344CB8AC3E}">
        <p14:creationId xmlns:p14="http://schemas.microsoft.com/office/powerpoint/2010/main" val="193767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a:xfrm>
            <a:off x="723256" y="1867547"/>
            <a:ext cx="5037483" cy="4222105"/>
          </a:xfrm>
        </p:spPr>
        <p:txBody>
          <a:bodyPr>
            <a:normAutofit/>
          </a:bodyPr>
          <a:lstStyle/>
          <a:p>
            <a:r>
              <a:rPr lang="en-US" sz="3000" dirty="0"/>
              <a:t>Our system has a “3 or less classes” category that allows us to look at the registered students and identify any that have 3 or less classes. </a:t>
            </a:r>
            <a:br>
              <a:rPr lang="en-US" sz="3000" dirty="0"/>
            </a:br>
            <a:br>
              <a:rPr lang="en-US" sz="3000" dirty="0"/>
            </a:br>
            <a:r>
              <a:rPr lang="en-US" sz="3000" dirty="0"/>
              <a:t>We are predominantly PT so students typically take 2-3 classes in a semester.</a:t>
            </a:r>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Near Completers</a:t>
            </a:r>
          </a:p>
        </p:txBody>
      </p:sp>
      <p:pic>
        <p:nvPicPr>
          <p:cNvPr id="5" name="Picture 4">
            <a:extLst>
              <a:ext uri="{FF2B5EF4-FFF2-40B4-BE49-F238E27FC236}">
                <a16:creationId xmlns:a16="http://schemas.microsoft.com/office/drawing/2014/main" id="{54C5EF82-1EF4-AD85-0B00-6D72A208F1D9}"/>
              </a:ext>
            </a:extLst>
          </p:cNvPr>
          <p:cNvPicPr>
            <a:picLocks noChangeAspect="1"/>
          </p:cNvPicPr>
          <p:nvPr/>
        </p:nvPicPr>
        <p:blipFill rotWithShape="1">
          <a:blip r:embed="rId2"/>
          <a:srcRect r="24090"/>
          <a:stretch/>
        </p:blipFill>
        <p:spPr>
          <a:xfrm>
            <a:off x="5760740" y="1001217"/>
            <a:ext cx="5975128" cy="5147444"/>
          </a:xfrm>
          <a:prstGeom prst="rect">
            <a:avLst/>
          </a:prstGeom>
        </p:spPr>
      </p:pic>
    </p:spTree>
    <p:extLst>
      <p:ext uri="{BB962C8B-B14F-4D97-AF65-F5344CB8AC3E}">
        <p14:creationId xmlns:p14="http://schemas.microsoft.com/office/powerpoint/2010/main" val="238697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Another area to watch for is students who may be able to graduate earlier under a different major. </a:t>
            </a:r>
          </a:p>
          <a:p>
            <a:endParaRPr lang="en-US" sz="3000" dirty="0"/>
          </a:p>
          <a:p>
            <a:r>
              <a:rPr lang="en-US" sz="3000" dirty="0"/>
              <a:t>In the next example, there is a Business Administration Major that is actually closer on their General Studies degree.</a:t>
            </a:r>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Near Completers – Major Changes</a:t>
            </a:r>
          </a:p>
        </p:txBody>
      </p:sp>
    </p:spTree>
    <p:extLst>
      <p:ext uri="{BB962C8B-B14F-4D97-AF65-F5344CB8AC3E}">
        <p14:creationId xmlns:p14="http://schemas.microsoft.com/office/powerpoint/2010/main" val="410835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a:xfrm>
            <a:off x="723256" y="1001218"/>
            <a:ext cx="6386461" cy="1053613"/>
          </a:xfrm>
        </p:spPr>
        <p:txBody>
          <a:bodyPr>
            <a:normAutofit/>
          </a:bodyPr>
          <a:lstStyle/>
          <a:p>
            <a:r>
              <a:rPr lang="en-US" sz="3000" dirty="0"/>
              <a:t>Possible Completers – </a:t>
            </a:r>
            <a:br>
              <a:rPr lang="en-US" sz="3000" dirty="0"/>
            </a:br>
            <a:r>
              <a:rPr lang="en-US" sz="3000" dirty="0"/>
              <a:t>Major Changes</a:t>
            </a:r>
          </a:p>
        </p:txBody>
      </p:sp>
      <p:pic>
        <p:nvPicPr>
          <p:cNvPr id="6" name="Picture 5">
            <a:extLst>
              <a:ext uri="{FF2B5EF4-FFF2-40B4-BE49-F238E27FC236}">
                <a16:creationId xmlns:a16="http://schemas.microsoft.com/office/drawing/2014/main" id="{7C2B1F7C-1B5E-EF95-3530-EFE5E210D028}"/>
              </a:ext>
            </a:extLst>
          </p:cNvPr>
          <p:cNvPicPr>
            <a:picLocks noChangeAspect="1"/>
          </p:cNvPicPr>
          <p:nvPr/>
        </p:nvPicPr>
        <p:blipFill>
          <a:blip r:embed="rId2"/>
          <a:stretch>
            <a:fillRect/>
          </a:stretch>
        </p:blipFill>
        <p:spPr>
          <a:xfrm>
            <a:off x="7109716" y="264612"/>
            <a:ext cx="4777483" cy="5971854"/>
          </a:xfrm>
          <a:prstGeom prst="rect">
            <a:avLst/>
          </a:prstGeom>
        </p:spPr>
      </p:pic>
    </p:spTree>
    <p:extLst>
      <p:ext uri="{BB962C8B-B14F-4D97-AF65-F5344CB8AC3E}">
        <p14:creationId xmlns:p14="http://schemas.microsoft.com/office/powerpoint/2010/main" val="4200388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a:xfrm>
            <a:off x="723256" y="1032041"/>
            <a:ext cx="10929275" cy="618355"/>
          </a:xfrm>
        </p:spPr>
        <p:txBody>
          <a:bodyPr>
            <a:normAutofit/>
          </a:bodyPr>
          <a:lstStyle/>
          <a:p>
            <a:r>
              <a:rPr lang="en-US" sz="3000" dirty="0"/>
              <a:t>Near Completers - Majors</a:t>
            </a:r>
          </a:p>
        </p:txBody>
      </p:sp>
      <p:pic>
        <p:nvPicPr>
          <p:cNvPr id="6" name="Picture 5">
            <a:extLst>
              <a:ext uri="{FF2B5EF4-FFF2-40B4-BE49-F238E27FC236}">
                <a16:creationId xmlns:a16="http://schemas.microsoft.com/office/drawing/2014/main" id="{785F77BA-1132-7869-966D-516875BD8599}"/>
              </a:ext>
            </a:extLst>
          </p:cNvPr>
          <p:cNvPicPr>
            <a:picLocks noChangeAspect="1"/>
          </p:cNvPicPr>
          <p:nvPr/>
        </p:nvPicPr>
        <p:blipFill rotWithShape="1">
          <a:blip r:embed="rId2"/>
          <a:srcRect r="30977"/>
          <a:stretch/>
        </p:blipFill>
        <p:spPr>
          <a:xfrm>
            <a:off x="723256" y="1475274"/>
            <a:ext cx="10157077" cy="4814280"/>
          </a:xfrm>
          <a:prstGeom prst="rect">
            <a:avLst/>
          </a:prstGeom>
        </p:spPr>
      </p:pic>
    </p:spTree>
    <p:extLst>
      <p:ext uri="{BB962C8B-B14F-4D97-AF65-F5344CB8AC3E}">
        <p14:creationId xmlns:p14="http://schemas.microsoft.com/office/powerpoint/2010/main" val="11176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Or this Biological Sciences student who might want to switch?</a:t>
            </a:r>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Near Completers - Majors</a:t>
            </a:r>
          </a:p>
        </p:txBody>
      </p:sp>
      <p:pic>
        <p:nvPicPr>
          <p:cNvPr id="5" name="Picture 4">
            <a:extLst>
              <a:ext uri="{FF2B5EF4-FFF2-40B4-BE49-F238E27FC236}">
                <a16:creationId xmlns:a16="http://schemas.microsoft.com/office/drawing/2014/main" id="{16E41CD0-9C04-7801-C69C-F2701276D64E}"/>
              </a:ext>
            </a:extLst>
          </p:cNvPr>
          <p:cNvPicPr>
            <a:picLocks noChangeAspect="1"/>
          </p:cNvPicPr>
          <p:nvPr/>
        </p:nvPicPr>
        <p:blipFill rotWithShape="1">
          <a:blip r:embed="rId2"/>
          <a:srcRect b="4472"/>
          <a:stretch/>
        </p:blipFill>
        <p:spPr>
          <a:xfrm>
            <a:off x="723256" y="2417340"/>
            <a:ext cx="9991725" cy="3439442"/>
          </a:xfrm>
          <a:prstGeom prst="rect">
            <a:avLst/>
          </a:prstGeom>
        </p:spPr>
      </p:pic>
    </p:spTree>
    <p:extLst>
      <p:ext uri="{BB962C8B-B14F-4D97-AF65-F5344CB8AC3E}">
        <p14:creationId xmlns:p14="http://schemas.microsoft.com/office/powerpoint/2010/main" val="382670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Who is Alvin Community College?</a:t>
            </a:r>
          </a:p>
        </p:txBody>
      </p:sp>
      <p:sp>
        <p:nvSpPr>
          <p:cNvPr id="3" name="Content Placeholder 2"/>
          <p:cNvSpPr>
            <a:spLocks noGrp="1"/>
          </p:cNvSpPr>
          <p:nvPr>
            <p:ph idx="1"/>
          </p:nvPr>
        </p:nvSpPr>
        <p:spPr>
          <a:xfrm>
            <a:off x="723256" y="1828800"/>
            <a:ext cx="11286491" cy="4370522"/>
          </a:xfrm>
        </p:spPr>
        <p:txBody>
          <a:bodyPr>
            <a:normAutofit lnSpcReduction="10000"/>
          </a:bodyPr>
          <a:lstStyle/>
          <a:p>
            <a:r>
              <a:rPr lang="en-US" sz="3000" dirty="0"/>
              <a:t>Alvin Community College is a medium sized HSI college just south of Houston</a:t>
            </a:r>
          </a:p>
          <a:p>
            <a:r>
              <a:rPr lang="en-US" sz="3000" dirty="0"/>
              <a:t>We have a Fall unduplicated enrollment of around 5,600</a:t>
            </a:r>
          </a:p>
          <a:p>
            <a:r>
              <a:rPr lang="en-US" sz="3000" dirty="0"/>
              <a:t>78% of our students are part-time</a:t>
            </a:r>
          </a:p>
          <a:p>
            <a:r>
              <a:rPr lang="en-US" sz="3000" dirty="0"/>
              <a:t>Student Information System: Ellucian Colleague</a:t>
            </a:r>
          </a:p>
          <a:p>
            <a:r>
              <a:rPr lang="en-US" sz="3000" dirty="0"/>
              <a:t>Data Warehouse: Zogotech</a:t>
            </a:r>
          </a:p>
          <a:p>
            <a:r>
              <a:rPr lang="en-US" sz="3000" dirty="0"/>
              <a:t>Analysis and Dashboarding: Tableau</a:t>
            </a:r>
          </a:p>
          <a:p>
            <a:r>
              <a:rPr lang="en-US" sz="3000" dirty="0"/>
              <a:t>Our IER office consists of 5 full-time staff – 2 data focused, 2 assessment based, and a Dean</a:t>
            </a:r>
          </a:p>
          <a:p>
            <a:endParaRPr lang="en-US" sz="3000" dirty="0"/>
          </a:p>
        </p:txBody>
      </p:sp>
    </p:spTree>
    <p:extLst>
      <p:ext uri="{BB962C8B-B14F-4D97-AF65-F5344CB8AC3E}">
        <p14:creationId xmlns:p14="http://schemas.microsoft.com/office/powerpoint/2010/main" val="8851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Or this General Studies student who is closer to 2 other degrees.</a:t>
            </a:r>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Near Completers - Majors</a:t>
            </a:r>
          </a:p>
        </p:txBody>
      </p:sp>
      <p:pic>
        <p:nvPicPr>
          <p:cNvPr id="6" name="Picture 5">
            <a:extLst>
              <a:ext uri="{FF2B5EF4-FFF2-40B4-BE49-F238E27FC236}">
                <a16:creationId xmlns:a16="http://schemas.microsoft.com/office/drawing/2014/main" id="{61F35251-26CF-D6E3-0DDE-804B5EC8B565}"/>
              </a:ext>
            </a:extLst>
          </p:cNvPr>
          <p:cNvPicPr>
            <a:picLocks noChangeAspect="1"/>
          </p:cNvPicPr>
          <p:nvPr/>
        </p:nvPicPr>
        <p:blipFill>
          <a:blip r:embed="rId2"/>
          <a:stretch>
            <a:fillRect/>
          </a:stretch>
        </p:blipFill>
        <p:spPr>
          <a:xfrm>
            <a:off x="723256" y="2418257"/>
            <a:ext cx="9705975" cy="3438525"/>
          </a:xfrm>
          <a:prstGeom prst="rect">
            <a:avLst/>
          </a:prstGeom>
        </p:spPr>
      </p:pic>
    </p:spTree>
    <p:extLst>
      <p:ext uri="{BB962C8B-B14F-4D97-AF65-F5344CB8AC3E}">
        <p14:creationId xmlns:p14="http://schemas.microsoft.com/office/powerpoint/2010/main" val="140050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Our system compares the students against their catalog and the last 8. In this case you can see the student's catalog of 2019 is better for them than the new one. We often find the reverse as well, that a newer catalog benefits the student more.</a:t>
            </a:r>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Near Completers - Catalogs</a:t>
            </a:r>
          </a:p>
        </p:txBody>
      </p:sp>
      <p:pic>
        <p:nvPicPr>
          <p:cNvPr id="5" name="Picture 4">
            <a:extLst>
              <a:ext uri="{FF2B5EF4-FFF2-40B4-BE49-F238E27FC236}">
                <a16:creationId xmlns:a16="http://schemas.microsoft.com/office/drawing/2014/main" id="{CCC53844-F8EF-64D9-7D95-98CC16CA28A1}"/>
              </a:ext>
            </a:extLst>
          </p:cNvPr>
          <p:cNvPicPr>
            <a:picLocks noChangeAspect="1"/>
          </p:cNvPicPr>
          <p:nvPr/>
        </p:nvPicPr>
        <p:blipFill>
          <a:blip r:embed="rId2"/>
          <a:stretch>
            <a:fillRect/>
          </a:stretch>
        </p:blipFill>
        <p:spPr>
          <a:xfrm>
            <a:off x="723256" y="3538669"/>
            <a:ext cx="9810750" cy="2381250"/>
          </a:xfrm>
          <a:prstGeom prst="rect">
            <a:avLst/>
          </a:prstGeom>
        </p:spPr>
      </p:pic>
    </p:spTree>
    <p:extLst>
      <p:ext uri="{BB962C8B-B14F-4D97-AF65-F5344CB8AC3E}">
        <p14:creationId xmlns:p14="http://schemas.microsoft.com/office/powerpoint/2010/main" val="179365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Autofit/>
          </a:bodyPr>
          <a:lstStyle/>
          <a:p>
            <a:r>
              <a:rPr lang="en-US" sz="3000" dirty="0"/>
              <a:t>One of the biggest issues is students taking courses that are off path – or off degree.</a:t>
            </a:r>
            <a:br>
              <a:rPr lang="en-US" sz="3000" dirty="0"/>
            </a:br>
            <a:endParaRPr lang="en-US" sz="3000" dirty="0"/>
          </a:p>
          <a:p>
            <a:r>
              <a:rPr lang="en-US" sz="3000" dirty="0"/>
              <a:t>Sometimes it is due to students making mistakes in their registration, especially with self registration, and taking courses that they do not need.</a:t>
            </a:r>
            <a:br>
              <a:rPr lang="en-US" sz="3000" dirty="0"/>
            </a:br>
            <a:endParaRPr lang="en-US" sz="3000" dirty="0"/>
          </a:p>
          <a:p>
            <a:r>
              <a:rPr lang="en-US" sz="3000" dirty="0"/>
              <a:t>This can impact the time to completion, tuition costs of the student, or even their financial aid if they get too far off path.</a:t>
            </a:r>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Off Path</a:t>
            </a:r>
          </a:p>
        </p:txBody>
      </p:sp>
    </p:spTree>
    <p:extLst>
      <p:ext uri="{BB962C8B-B14F-4D97-AF65-F5344CB8AC3E}">
        <p14:creationId xmlns:p14="http://schemas.microsoft.com/office/powerpoint/2010/main" val="73385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Our Spring 2024 enrollment has already identified some off-path students.</a:t>
            </a:r>
          </a:p>
          <a:p>
            <a:endParaRPr lang="en-US" sz="3000" dirty="0"/>
          </a:p>
          <a:p>
            <a:endParaRPr lang="en-US" sz="3000" dirty="0"/>
          </a:p>
          <a:p>
            <a:endParaRPr lang="en-US" sz="3000" dirty="0"/>
          </a:p>
          <a:p>
            <a:r>
              <a:rPr lang="en-US" sz="3000" dirty="0"/>
              <a:t>When drilling in, we find an Art Major taking an extra Art class</a:t>
            </a:r>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Off Path</a:t>
            </a:r>
          </a:p>
        </p:txBody>
      </p:sp>
      <p:grpSp>
        <p:nvGrpSpPr>
          <p:cNvPr id="8" name="Group 7">
            <a:extLst>
              <a:ext uri="{FF2B5EF4-FFF2-40B4-BE49-F238E27FC236}">
                <a16:creationId xmlns:a16="http://schemas.microsoft.com/office/drawing/2014/main" id="{BA572BD4-233B-359C-D9D6-F7C0342B722F}"/>
              </a:ext>
            </a:extLst>
          </p:cNvPr>
          <p:cNvGrpSpPr/>
          <p:nvPr/>
        </p:nvGrpSpPr>
        <p:grpSpPr>
          <a:xfrm>
            <a:off x="539469" y="2751895"/>
            <a:ext cx="10638814" cy="1085879"/>
            <a:chOff x="0" y="3072350"/>
            <a:chExt cx="10050011" cy="595801"/>
          </a:xfrm>
        </p:grpSpPr>
        <p:pic>
          <p:nvPicPr>
            <p:cNvPr id="5" name="Picture 4">
              <a:extLst>
                <a:ext uri="{FF2B5EF4-FFF2-40B4-BE49-F238E27FC236}">
                  <a16:creationId xmlns:a16="http://schemas.microsoft.com/office/drawing/2014/main" id="{3E4288BB-D0F0-899F-CBF5-D83F8AD4A6D9}"/>
                </a:ext>
              </a:extLst>
            </p:cNvPr>
            <p:cNvPicPr>
              <a:picLocks noChangeAspect="1"/>
            </p:cNvPicPr>
            <p:nvPr/>
          </p:nvPicPr>
          <p:blipFill>
            <a:blip r:embed="rId2"/>
            <a:stretch>
              <a:fillRect/>
            </a:stretch>
          </p:blipFill>
          <p:spPr>
            <a:xfrm>
              <a:off x="0" y="3273881"/>
              <a:ext cx="10050011" cy="394270"/>
            </a:xfrm>
            <a:prstGeom prst="rect">
              <a:avLst/>
            </a:prstGeom>
          </p:spPr>
        </p:pic>
        <p:pic>
          <p:nvPicPr>
            <p:cNvPr id="7" name="Picture 6">
              <a:extLst>
                <a:ext uri="{FF2B5EF4-FFF2-40B4-BE49-F238E27FC236}">
                  <a16:creationId xmlns:a16="http://schemas.microsoft.com/office/drawing/2014/main" id="{A4BDC80F-DFFF-EF24-3F20-84C56B8BF8D2}"/>
                </a:ext>
              </a:extLst>
            </p:cNvPr>
            <p:cNvPicPr>
              <a:picLocks noChangeAspect="1"/>
            </p:cNvPicPr>
            <p:nvPr/>
          </p:nvPicPr>
          <p:blipFill>
            <a:blip r:embed="rId3"/>
            <a:stretch>
              <a:fillRect/>
            </a:stretch>
          </p:blipFill>
          <p:spPr>
            <a:xfrm>
              <a:off x="0" y="3072350"/>
              <a:ext cx="9991288" cy="201531"/>
            </a:xfrm>
            <a:prstGeom prst="rect">
              <a:avLst/>
            </a:prstGeom>
          </p:spPr>
        </p:pic>
      </p:grpSp>
      <p:pic>
        <p:nvPicPr>
          <p:cNvPr id="10" name="Picture 9">
            <a:extLst>
              <a:ext uri="{FF2B5EF4-FFF2-40B4-BE49-F238E27FC236}">
                <a16:creationId xmlns:a16="http://schemas.microsoft.com/office/drawing/2014/main" id="{5A231E77-691F-A200-BD7D-42CBA477FE0C}"/>
              </a:ext>
            </a:extLst>
          </p:cNvPr>
          <p:cNvPicPr>
            <a:picLocks noChangeAspect="1"/>
          </p:cNvPicPr>
          <p:nvPr/>
        </p:nvPicPr>
        <p:blipFill>
          <a:blip r:embed="rId4"/>
          <a:stretch>
            <a:fillRect/>
          </a:stretch>
        </p:blipFill>
        <p:spPr>
          <a:xfrm>
            <a:off x="642209" y="4085748"/>
            <a:ext cx="10067925" cy="2085975"/>
          </a:xfrm>
          <a:prstGeom prst="rect">
            <a:avLst/>
          </a:prstGeom>
        </p:spPr>
      </p:pic>
    </p:spTree>
    <p:extLst>
      <p:ext uri="{BB962C8B-B14F-4D97-AF65-F5344CB8AC3E}">
        <p14:creationId xmlns:p14="http://schemas.microsoft.com/office/powerpoint/2010/main" val="2433695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We have also found students retaking Biology and Math.</a:t>
            </a:r>
          </a:p>
          <a:p>
            <a:endParaRPr lang="en-US" sz="3000" dirty="0"/>
          </a:p>
          <a:p>
            <a:r>
              <a:rPr lang="en-US" sz="3000" dirty="0"/>
              <a:t>When we identify these students during registration, we have time to contact the students and determine their intent. </a:t>
            </a:r>
          </a:p>
          <a:p>
            <a:endParaRPr lang="en-US" sz="3000" dirty="0"/>
          </a:p>
          <a:p>
            <a:r>
              <a:rPr lang="en-US" sz="3000" dirty="0"/>
              <a:t>Why are they in the class, was it on purpose, did they realize it was not needed, </a:t>
            </a:r>
            <a:r>
              <a:rPr lang="en-US" sz="3000" dirty="0" err="1"/>
              <a:t>etc</a:t>
            </a:r>
            <a:r>
              <a:rPr lang="en-US" sz="3000" dirty="0"/>
              <a:t>…</a:t>
            </a:r>
          </a:p>
          <a:p>
            <a:endParaRPr lang="en-US" sz="3000" dirty="0"/>
          </a:p>
          <a:p>
            <a:endParaRPr lang="en-US" sz="3000" dirty="0"/>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Off Path</a:t>
            </a:r>
          </a:p>
        </p:txBody>
      </p:sp>
    </p:spTree>
    <p:extLst>
      <p:ext uri="{BB962C8B-B14F-4D97-AF65-F5344CB8AC3E}">
        <p14:creationId xmlns:p14="http://schemas.microsoft.com/office/powerpoint/2010/main" val="182795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As we are slowly developing these tools, we are working with our Advisors to intervene and discuss with students their progress and any of the elements we have found.</a:t>
            </a:r>
          </a:p>
          <a:p>
            <a:endParaRPr lang="en-US" sz="3000" dirty="0"/>
          </a:p>
          <a:p>
            <a:r>
              <a:rPr lang="en-US" sz="3000" dirty="0"/>
              <a:t>We have successfully identified and corrected numerous oversights that occur when processes are manual, such as some graduation and enrollment.</a:t>
            </a:r>
          </a:p>
          <a:p>
            <a:endParaRPr lang="en-US" sz="3000" dirty="0"/>
          </a:p>
          <a:p>
            <a:endParaRPr lang="en-US" sz="3000" dirty="0"/>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What’s Next?</a:t>
            </a:r>
          </a:p>
        </p:txBody>
      </p:sp>
    </p:spTree>
    <p:extLst>
      <p:ext uri="{BB962C8B-B14F-4D97-AF65-F5344CB8AC3E}">
        <p14:creationId xmlns:p14="http://schemas.microsoft.com/office/powerpoint/2010/main" val="413857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lnSpcReduction="10000"/>
          </a:bodyPr>
          <a:lstStyle/>
          <a:p>
            <a:r>
              <a:rPr lang="en-US" sz="3000" dirty="0"/>
              <a:t>We are working to create the early enrollment issues – such as Off-Path and Near Completers – into an “Extra early” early alert.</a:t>
            </a:r>
          </a:p>
          <a:p>
            <a:endParaRPr lang="en-US" sz="3000" dirty="0"/>
          </a:p>
          <a:p>
            <a:r>
              <a:rPr lang="en-US" sz="3000" dirty="0"/>
              <a:t>We are testing rolling out reports that will target any students that are closer to completion in a different degree to our Advisors, so they can discuss with our students their options.</a:t>
            </a:r>
          </a:p>
          <a:p>
            <a:endParaRPr lang="en-US" sz="3000" dirty="0"/>
          </a:p>
          <a:p>
            <a:r>
              <a:rPr lang="en-US" sz="3000" dirty="0"/>
              <a:t>Possible Completers course needs are being investigated for scheduling issues.</a:t>
            </a:r>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What’s Next?</a:t>
            </a:r>
          </a:p>
        </p:txBody>
      </p:sp>
    </p:spTree>
    <p:extLst>
      <p:ext uri="{BB962C8B-B14F-4D97-AF65-F5344CB8AC3E}">
        <p14:creationId xmlns:p14="http://schemas.microsoft.com/office/powerpoint/2010/main" val="27439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18D60-D64C-BE25-0CA9-B3E3F7B24B24}"/>
              </a:ext>
            </a:extLst>
          </p:cNvPr>
          <p:cNvSpPr>
            <a:spLocks noGrp="1"/>
          </p:cNvSpPr>
          <p:nvPr>
            <p:ph type="body" idx="1"/>
          </p:nvPr>
        </p:nvSpPr>
        <p:spPr/>
        <p:txBody>
          <a:bodyPr/>
          <a:lstStyle/>
          <a:p>
            <a:r>
              <a:rPr lang="en-US" dirty="0"/>
              <a:t>Go after low hanging fruit and use data you can get. </a:t>
            </a:r>
          </a:p>
          <a:p>
            <a:pPr marL="342900" indent="-342900">
              <a:buFont typeface="Arial" panose="020B0604020202020204" pitchFamily="34" charset="0"/>
              <a:buChar char="•"/>
            </a:pPr>
            <a:r>
              <a:rPr lang="en-US" dirty="0"/>
              <a:t>Get a list of all majors with at least 50+ credits. Look to see what they need to complete.</a:t>
            </a:r>
          </a:p>
          <a:p>
            <a:pPr marL="342900" indent="-342900">
              <a:buFont typeface="Arial" panose="020B0604020202020204" pitchFamily="34" charset="0"/>
              <a:buChar char="•"/>
            </a:pPr>
            <a:r>
              <a:rPr lang="en-US" dirty="0"/>
              <a:t>Get a list of all students with 60-70 credits. Are they complete and don’t know it?</a:t>
            </a:r>
          </a:p>
          <a:p>
            <a:pPr marL="342900" indent="-342900">
              <a:buFont typeface="Arial" panose="020B0604020202020204" pitchFamily="34" charset="0"/>
              <a:buChar char="•"/>
            </a:pPr>
            <a:r>
              <a:rPr lang="en-US" dirty="0"/>
              <a:t>Look for any Technical majors with 50 credits that are in classes that might not be in their major. </a:t>
            </a:r>
          </a:p>
          <a:p>
            <a:pPr marL="342900" indent="-342900">
              <a:buFont typeface="Arial" panose="020B0604020202020204" pitchFamily="34" charset="0"/>
              <a:buChar char="•"/>
            </a:pPr>
            <a:r>
              <a:rPr lang="en-US" dirty="0"/>
              <a:t>Look at any degrees that have certs embedded. Did everyone who started within a year get awarded?</a:t>
            </a:r>
          </a:p>
          <a:p>
            <a:pPr marL="342900" indent="-342900">
              <a:buFont typeface="Arial" panose="020B0604020202020204" pitchFamily="34" charset="0"/>
              <a:buChar char="•"/>
            </a:pPr>
            <a:r>
              <a:rPr lang="en-US" dirty="0"/>
              <a:t>Look for any oddities – did a whole class get Incompletes? (true story) Did that delay their graduation?</a:t>
            </a:r>
          </a:p>
        </p:txBody>
      </p:sp>
      <p:sp>
        <p:nvSpPr>
          <p:cNvPr id="3" name="Title 2">
            <a:extLst>
              <a:ext uri="{FF2B5EF4-FFF2-40B4-BE49-F238E27FC236}">
                <a16:creationId xmlns:a16="http://schemas.microsoft.com/office/drawing/2014/main" id="{51D85227-CE36-9A78-16CC-9F7311B724A0}"/>
              </a:ext>
            </a:extLst>
          </p:cNvPr>
          <p:cNvSpPr>
            <a:spLocks noGrp="1"/>
          </p:cNvSpPr>
          <p:nvPr>
            <p:ph type="title"/>
          </p:nvPr>
        </p:nvSpPr>
        <p:spPr/>
        <p:txBody>
          <a:bodyPr>
            <a:normAutofit/>
          </a:bodyPr>
          <a:lstStyle/>
          <a:p>
            <a:r>
              <a:rPr lang="en-US" sz="3000" dirty="0"/>
              <a:t>But I don’t have a Datawarehouse… what can I do?</a:t>
            </a:r>
          </a:p>
        </p:txBody>
      </p:sp>
    </p:spTree>
    <p:extLst>
      <p:ext uri="{BB962C8B-B14F-4D97-AF65-F5344CB8AC3E}">
        <p14:creationId xmlns:p14="http://schemas.microsoft.com/office/powerpoint/2010/main" val="286486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a:xfrm>
            <a:off x="723256" y="1867547"/>
            <a:ext cx="11155066" cy="4222105"/>
          </a:xfrm>
        </p:spPr>
        <p:txBody>
          <a:bodyPr>
            <a:normAutofit/>
          </a:bodyPr>
          <a:lstStyle/>
          <a:p>
            <a:r>
              <a:rPr lang="en-US" sz="3000" dirty="0"/>
              <a:t>Thank you for being here and listening to some of the strategies that might produce quick results and can be achievable with even limited resources.</a:t>
            </a:r>
          </a:p>
          <a:p>
            <a:endParaRPr lang="en-US" sz="3000" dirty="0"/>
          </a:p>
          <a:p>
            <a:r>
              <a:rPr lang="en-US" sz="3000" dirty="0"/>
              <a:t>Does anyone have any questions?</a:t>
            </a:r>
          </a:p>
          <a:p>
            <a:r>
              <a:rPr lang="en-US" sz="3000" dirty="0"/>
              <a:t> </a:t>
            </a:r>
          </a:p>
          <a:p>
            <a:r>
              <a:rPr lang="en-US" sz="3000" dirty="0"/>
              <a:t>Contact me at </a:t>
            </a:r>
            <a:r>
              <a:rPr lang="en-US" sz="3000" dirty="0">
                <a:hlinkClick r:id="rId3"/>
              </a:rPr>
              <a:t>psanger@alvincollege.edu</a:t>
            </a:r>
            <a:r>
              <a:rPr lang="en-US" sz="3000" dirty="0"/>
              <a:t> </a:t>
            </a:r>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Discussion and Questions</a:t>
            </a:r>
          </a:p>
        </p:txBody>
      </p:sp>
    </p:spTree>
    <p:extLst>
      <p:ext uri="{BB962C8B-B14F-4D97-AF65-F5344CB8AC3E}">
        <p14:creationId xmlns:p14="http://schemas.microsoft.com/office/powerpoint/2010/main" val="223719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Calibri" panose="020F0502020204030204" pitchFamily="34" charset="0"/>
                <a:cs typeface="Calibri" panose="020F0502020204030204" pitchFamily="34" charset="0"/>
              </a:rPr>
              <a:t>Outcomes of This Session</a:t>
            </a:r>
          </a:p>
        </p:txBody>
      </p:sp>
      <p:sp>
        <p:nvSpPr>
          <p:cNvPr id="3" name="Content Placeholder 2"/>
          <p:cNvSpPr>
            <a:spLocks noGrp="1"/>
          </p:cNvSpPr>
          <p:nvPr>
            <p:ph idx="1"/>
          </p:nvPr>
        </p:nvSpPr>
        <p:spPr/>
        <p:txBody>
          <a:bodyPr>
            <a:noAutofit/>
          </a:bodyPr>
          <a:lstStyle/>
          <a:p>
            <a:pPr marL="342900" marR="292100" lvl="0" indent="-342900" fontAlgn="base">
              <a:lnSpc>
                <a:spcPct val="107000"/>
              </a:lnSpc>
              <a:spcBef>
                <a:spcPts val="0"/>
              </a:spcBef>
              <a:spcAft>
                <a:spcPts val="0"/>
              </a:spcAft>
              <a:buFont typeface="+mj-lt"/>
              <a:buAutoNum type="arabicPeriod"/>
              <a:tabLst>
                <a:tab pos="457200" algn="l"/>
              </a:tabLst>
            </a:pPr>
            <a:r>
              <a:rPr lang="en-US" sz="3000" kern="0" dirty="0">
                <a:solidFill>
                  <a:srgbClr val="000000"/>
                </a:solidFill>
                <a:effectLst/>
                <a:latin typeface="+mn-lt"/>
                <a:ea typeface="Times New Roman" panose="02020603050405020304" pitchFamily="18" charset="0"/>
                <a:cs typeface="Times New Roman" panose="02020603050405020304" pitchFamily="18" charset="0"/>
              </a:rPr>
              <a:t>Understand the challenges associated with tracking student progression in higher education and recognize the limitations of existing systems and staffing.</a:t>
            </a:r>
            <a:br>
              <a:rPr lang="en-US" sz="3000" kern="0" dirty="0">
                <a:solidFill>
                  <a:srgbClr val="000000"/>
                </a:solidFill>
                <a:effectLst/>
                <a:latin typeface="+mn-lt"/>
                <a:ea typeface="Times New Roman" panose="02020603050405020304" pitchFamily="18" charset="0"/>
                <a:cs typeface="Times New Roman" panose="02020603050405020304" pitchFamily="18" charset="0"/>
              </a:rPr>
            </a:br>
            <a:endParaRPr lang="en-US" sz="3000" kern="100" dirty="0">
              <a:solidFill>
                <a:srgbClr val="000000"/>
              </a:solidFill>
              <a:effectLst/>
              <a:latin typeface="+mn-lt"/>
              <a:ea typeface="Calibri" panose="020F0502020204030204" pitchFamily="34" charset="0"/>
              <a:cs typeface="Times New Roman" panose="02020603050405020304" pitchFamily="18" charset="0"/>
            </a:endParaRPr>
          </a:p>
          <a:p>
            <a:pPr marL="342900" marR="292100" lvl="0" indent="-342900" fontAlgn="base">
              <a:lnSpc>
                <a:spcPct val="107000"/>
              </a:lnSpc>
              <a:spcBef>
                <a:spcPts val="0"/>
              </a:spcBef>
              <a:spcAft>
                <a:spcPts val="0"/>
              </a:spcAft>
              <a:buFont typeface="+mj-lt"/>
              <a:buAutoNum type="arabicPeriod"/>
              <a:tabLst>
                <a:tab pos="457200" algn="l"/>
              </a:tabLst>
            </a:pPr>
            <a:r>
              <a:rPr lang="en-US" sz="3000" kern="0" dirty="0">
                <a:solidFill>
                  <a:srgbClr val="000000"/>
                </a:solidFill>
                <a:effectLst/>
                <a:latin typeface="+mn-lt"/>
                <a:ea typeface="Times New Roman" panose="02020603050405020304" pitchFamily="18" charset="0"/>
                <a:cs typeface="Times New Roman" panose="02020603050405020304" pitchFamily="18" charset="0"/>
              </a:rPr>
              <a:t>Explore the benefits of using data to support student pathways and increase program completion rates.</a:t>
            </a:r>
            <a:br>
              <a:rPr lang="en-US" sz="3000" kern="0" dirty="0">
                <a:solidFill>
                  <a:srgbClr val="000000"/>
                </a:solidFill>
                <a:effectLst/>
                <a:latin typeface="+mn-lt"/>
                <a:ea typeface="Times New Roman" panose="02020603050405020304" pitchFamily="18" charset="0"/>
                <a:cs typeface="Times New Roman" panose="02020603050405020304" pitchFamily="18" charset="0"/>
              </a:rPr>
            </a:br>
            <a:endParaRPr lang="en-US" sz="3000" kern="100" dirty="0">
              <a:solidFill>
                <a:srgbClr val="000000"/>
              </a:solidFill>
              <a:effectLst/>
              <a:latin typeface="+mn-lt"/>
              <a:ea typeface="Calibri" panose="020F0502020204030204" pitchFamily="34" charset="0"/>
              <a:cs typeface="Times New Roman" panose="02020603050405020304" pitchFamily="18" charset="0"/>
            </a:endParaRPr>
          </a:p>
          <a:p>
            <a:pPr marL="342900" marR="292100" lvl="0" indent="-342900" fontAlgn="base">
              <a:lnSpc>
                <a:spcPct val="107000"/>
              </a:lnSpc>
              <a:spcBef>
                <a:spcPts val="0"/>
              </a:spcBef>
              <a:spcAft>
                <a:spcPts val="0"/>
              </a:spcAft>
              <a:buFont typeface="+mj-lt"/>
              <a:buAutoNum type="arabicPeriod"/>
              <a:tabLst>
                <a:tab pos="457200" algn="l"/>
              </a:tabLst>
            </a:pPr>
            <a:r>
              <a:rPr lang="en-US" sz="3000" kern="0" dirty="0">
                <a:solidFill>
                  <a:srgbClr val="000000"/>
                </a:solidFill>
                <a:effectLst/>
                <a:latin typeface="+mn-lt"/>
                <a:ea typeface="Times New Roman" panose="02020603050405020304" pitchFamily="18" charset="0"/>
                <a:cs typeface="Times New Roman" panose="02020603050405020304" pitchFamily="18" charset="0"/>
              </a:rPr>
              <a:t>Gain insights into strategies like identifying alternate degree options and off-path courses .</a:t>
            </a:r>
            <a:endParaRPr lang="en-US" sz="3000" kern="100" dirty="0">
              <a:solidFill>
                <a:srgbClr val="000000"/>
              </a:solidFill>
              <a:effectLst/>
              <a:latin typeface="+mn-lt"/>
              <a:ea typeface="Calibri" panose="020F0502020204030204" pitchFamily="34" charset="0"/>
              <a:cs typeface="Times New Roman" panose="02020603050405020304" pitchFamily="18" charset="0"/>
            </a:endParaRPr>
          </a:p>
          <a:p>
            <a:endParaRPr lang="en-US" sz="3000" cap="none" dirty="0">
              <a:latin typeface="+mn-lt"/>
              <a:cs typeface="Calibri" panose="020F0502020204030204" pitchFamily="34" charset="0"/>
            </a:endParaRPr>
          </a:p>
        </p:txBody>
      </p:sp>
    </p:spTree>
    <p:extLst>
      <p:ext uri="{BB962C8B-B14F-4D97-AF65-F5344CB8AC3E}">
        <p14:creationId xmlns:p14="http://schemas.microsoft.com/office/powerpoint/2010/main" val="184406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B0854-CEB9-78BB-AE44-092C8FA5C907}"/>
              </a:ext>
            </a:extLst>
          </p:cNvPr>
          <p:cNvSpPr>
            <a:spLocks noGrp="1"/>
          </p:cNvSpPr>
          <p:nvPr>
            <p:ph type="body" idx="1"/>
          </p:nvPr>
        </p:nvSpPr>
        <p:spPr/>
        <p:txBody>
          <a:bodyPr>
            <a:noAutofit/>
          </a:bodyPr>
          <a:lstStyle/>
          <a:p>
            <a:r>
              <a:rPr lang="en-US" sz="3000" dirty="0"/>
              <a:t>Brief overview of Guided Pathways</a:t>
            </a:r>
          </a:p>
          <a:p>
            <a:endParaRPr lang="en-US" sz="3000" dirty="0"/>
          </a:p>
          <a:p>
            <a:r>
              <a:rPr lang="en-US" sz="3000" dirty="0"/>
              <a:t>History of tracking student progression at Alvin Community College</a:t>
            </a:r>
          </a:p>
          <a:p>
            <a:endParaRPr lang="en-US" sz="3000" dirty="0"/>
          </a:p>
          <a:p>
            <a:r>
              <a:rPr lang="en-US" sz="3000" dirty="0"/>
              <a:t>Strategies that might be quick to implement:</a:t>
            </a:r>
          </a:p>
          <a:p>
            <a:r>
              <a:rPr lang="en-US" sz="3000" dirty="0"/>
              <a:t>         Possible Completers</a:t>
            </a:r>
          </a:p>
          <a:p>
            <a:r>
              <a:rPr lang="en-US" sz="3000" dirty="0"/>
              <a:t>         Near Completers</a:t>
            </a:r>
          </a:p>
          <a:p>
            <a:r>
              <a:rPr lang="en-US" sz="3000" dirty="0"/>
              <a:t>         Off-Path </a:t>
            </a:r>
          </a:p>
          <a:p>
            <a:endParaRPr lang="en-US" sz="3000" dirty="0"/>
          </a:p>
        </p:txBody>
      </p:sp>
      <p:sp>
        <p:nvSpPr>
          <p:cNvPr id="3" name="Title 2">
            <a:extLst>
              <a:ext uri="{FF2B5EF4-FFF2-40B4-BE49-F238E27FC236}">
                <a16:creationId xmlns:a16="http://schemas.microsoft.com/office/drawing/2014/main" id="{82709BA5-61D3-C4D2-8962-D9CF39754E80}"/>
              </a:ext>
            </a:extLst>
          </p:cNvPr>
          <p:cNvSpPr>
            <a:spLocks noGrp="1"/>
          </p:cNvSpPr>
          <p:nvPr>
            <p:ph type="title"/>
          </p:nvPr>
        </p:nvSpPr>
        <p:spPr/>
        <p:txBody>
          <a:bodyPr>
            <a:normAutofit/>
          </a:bodyPr>
          <a:lstStyle/>
          <a:p>
            <a:r>
              <a:rPr lang="en-US" sz="3000" dirty="0"/>
              <a:t>Topics to be Covered</a:t>
            </a:r>
          </a:p>
        </p:txBody>
      </p:sp>
    </p:spTree>
    <p:extLst>
      <p:ext uri="{BB962C8B-B14F-4D97-AF65-F5344CB8AC3E}">
        <p14:creationId xmlns:p14="http://schemas.microsoft.com/office/powerpoint/2010/main" val="94192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Autofit/>
          </a:bodyPr>
          <a:lstStyle/>
          <a:p>
            <a:r>
              <a:rPr lang="en-US" sz="3000" dirty="0"/>
              <a:t>It is a student success framework to support colleges as they clarify paths for student end goals, help students choose and enter a pathway, help students stay on their pathway, and ensure students are learning.</a:t>
            </a:r>
          </a:p>
          <a:p>
            <a:r>
              <a:rPr lang="en-US" sz="3000" dirty="0"/>
              <a:t>There are 4 pillars used in Texas:</a:t>
            </a:r>
          </a:p>
          <a:p>
            <a:pPr marL="457200" indent="-457200">
              <a:buFont typeface="+mj-lt"/>
              <a:buAutoNum type="arabicPeriod"/>
            </a:pPr>
            <a:r>
              <a:rPr lang="en-US" sz="3000" dirty="0"/>
              <a:t>Mapping Pathways to Student End Goals</a:t>
            </a:r>
          </a:p>
          <a:p>
            <a:pPr marL="457200" indent="-457200">
              <a:buFont typeface="+mj-lt"/>
              <a:buAutoNum type="arabicPeriod"/>
            </a:pPr>
            <a:r>
              <a:rPr lang="en-US" sz="3000" dirty="0"/>
              <a:t>Helping Students Choose and Enter a Pathway</a:t>
            </a:r>
          </a:p>
          <a:p>
            <a:pPr marL="457200" indent="-457200">
              <a:buFont typeface="+mj-lt"/>
              <a:buAutoNum type="arabicPeriod"/>
            </a:pPr>
            <a:r>
              <a:rPr lang="en-US" sz="3000" dirty="0"/>
              <a:t>Keeping Students on Path</a:t>
            </a:r>
          </a:p>
          <a:p>
            <a:pPr marL="457200" indent="-457200">
              <a:buFont typeface="+mj-lt"/>
              <a:buAutoNum type="arabicPeriod"/>
            </a:pPr>
            <a:r>
              <a:rPr lang="en-US" sz="3000" dirty="0"/>
              <a:t>Ensuring Students are Learning</a:t>
            </a:r>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Guided Pathways – National and Texas</a:t>
            </a:r>
          </a:p>
        </p:txBody>
      </p:sp>
    </p:spTree>
    <p:extLst>
      <p:ext uri="{BB962C8B-B14F-4D97-AF65-F5344CB8AC3E}">
        <p14:creationId xmlns:p14="http://schemas.microsoft.com/office/powerpoint/2010/main" val="242940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Pillar 3 of the Texas Pathways is about keeping students on their path.</a:t>
            </a:r>
          </a:p>
          <a:p>
            <a:endParaRPr lang="en-US" sz="3000" dirty="0"/>
          </a:p>
          <a:p>
            <a:r>
              <a:rPr lang="en-US" sz="3000" dirty="0"/>
              <a:t>How can we help to keep students on their path?</a:t>
            </a:r>
          </a:p>
          <a:p>
            <a:endParaRPr lang="en-US" sz="3000" dirty="0"/>
          </a:p>
          <a:p>
            <a:r>
              <a:rPr lang="en-US" sz="3000" dirty="0"/>
              <a:t>What can we do to  make their path easier to follow?</a:t>
            </a:r>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Guided Pathways – Keeping Student on Path</a:t>
            </a:r>
          </a:p>
        </p:txBody>
      </p:sp>
    </p:spTree>
    <p:extLst>
      <p:ext uri="{BB962C8B-B14F-4D97-AF65-F5344CB8AC3E}">
        <p14:creationId xmlns:p14="http://schemas.microsoft.com/office/powerpoint/2010/main" val="132915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Autofit/>
          </a:bodyPr>
          <a:lstStyle/>
          <a:p>
            <a:r>
              <a:rPr lang="en-US" sz="3000" dirty="0"/>
              <a:t>Tracking students can be difficult given your resources, tools, and software.</a:t>
            </a:r>
          </a:p>
          <a:p>
            <a:br>
              <a:rPr lang="en-US" sz="3000" dirty="0"/>
            </a:br>
            <a:r>
              <a:rPr lang="en-US" sz="3000" dirty="0"/>
              <a:t>Once we added a data warehouse, we started having a faster mechanism to track student progression. Before that, it was a manual process and typically done program by program.</a:t>
            </a:r>
          </a:p>
          <a:p>
            <a:endParaRPr lang="en-US" sz="3000" dirty="0"/>
          </a:p>
          <a:p>
            <a:r>
              <a:rPr lang="en-US" sz="3000" dirty="0"/>
              <a:t>We’ve been working with Zogotech to speed up the process of tracking students.</a:t>
            </a:r>
          </a:p>
          <a:p>
            <a:endParaRPr lang="en-US" sz="3000" dirty="0"/>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Tracking Student Progression at ACC - Historical</a:t>
            </a:r>
          </a:p>
        </p:txBody>
      </p:sp>
    </p:spTree>
    <p:extLst>
      <p:ext uri="{BB962C8B-B14F-4D97-AF65-F5344CB8AC3E}">
        <p14:creationId xmlns:p14="http://schemas.microsoft.com/office/powerpoint/2010/main" val="169379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rmAutofit/>
          </a:bodyPr>
          <a:lstStyle/>
          <a:p>
            <a:r>
              <a:rPr lang="en-US" sz="3000" dirty="0"/>
              <a:t>We’re going to talk about three areas that might produce quick results and can be achievable with even limited resources.</a:t>
            </a:r>
          </a:p>
          <a:p>
            <a:endParaRPr lang="en-US" sz="3000" dirty="0"/>
          </a:p>
          <a:p>
            <a:r>
              <a:rPr lang="en-US" sz="3000" dirty="0"/>
              <a:t>Possible Completers</a:t>
            </a:r>
          </a:p>
          <a:p>
            <a:endParaRPr lang="en-US" sz="3000" dirty="0"/>
          </a:p>
          <a:p>
            <a:r>
              <a:rPr lang="en-US" sz="3000" dirty="0"/>
              <a:t>Near Completers</a:t>
            </a:r>
          </a:p>
          <a:p>
            <a:endParaRPr lang="en-US" sz="3000" dirty="0"/>
          </a:p>
          <a:p>
            <a:r>
              <a:rPr lang="en-US" sz="3000" dirty="0"/>
              <a:t>Off-Path </a:t>
            </a:r>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lstStyle/>
          <a:p>
            <a:r>
              <a:rPr lang="en-US" sz="3000" dirty="0"/>
              <a:t>Strategies</a:t>
            </a:r>
            <a:r>
              <a:rPr lang="en-US" dirty="0"/>
              <a:t> </a:t>
            </a:r>
          </a:p>
        </p:txBody>
      </p:sp>
    </p:spTree>
    <p:extLst>
      <p:ext uri="{BB962C8B-B14F-4D97-AF65-F5344CB8AC3E}">
        <p14:creationId xmlns:p14="http://schemas.microsoft.com/office/powerpoint/2010/main" val="127728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43000-C683-5887-0928-2606BA9B98CD}"/>
              </a:ext>
            </a:extLst>
          </p:cNvPr>
          <p:cNvSpPr>
            <a:spLocks noGrp="1"/>
          </p:cNvSpPr>
          <p:nvPr>
            <p:ph type="body" idx="1"/>
          </p:nvPr>
        </p:nvSpPr>
        <p:spPr/>
        <p:txBody>
          <a:bodyPr>
            <a:noAutofit/>
          </a:bodyPr>
          <a:lstStyle/>
          <a:p>
            <a:r>
              <a:rPr lang="en-US" sz="3000" dirty="0"/>
              <a:t>Possible completers are students that are within a semester or two of completion. Essentially, within the school year.</a:t>
            </a:r>
          </a:p>
          <a:p>
            <a:endParaRPr lang="en-US" sz="3000" dirty="0"/>
          </a:p>
          <a:p>
            <a:r>
              <a:rPr lang="en-US" sz="3000" dirty="0"/>
              <a:t>Depending on your student makeup, if mostly PT, you will be looking for students with 12 or less credits to go – double that for FT.</a:t>
            </a:r>
          </a:p>
          <a:p>
            <a:endParaRPr lang="en-US" sz="3000" dirty="0"/>
          </a:p>
          <a:p>
            <a:r>
              <a:rPr lang="en-US" sz="3000" dirty="0"/>
              <a:t>What’s critical about these students are you can plan ahead and schedule classes they need and help to focus them on staying on the path.</a:t>
            </a:r>
          </a:p>
          <a:p>
            <a:endParaRPr lang="en-US" sz="3000" dirty="0"/>
          </a:p>
        </p:txBody>
      </p:sp>
      <p:sp>
        <p:nvSpPr>
          <p:cNvPr id="3" name="Title 2">
            <a:extLst>
              <a:ext uri="{FF2B5EF4-FFF2-40B4-BE49-F238E27FC236}">
                <a16:creationId xmlns:a16="http://schemas.microsoft.com/office/drawing/2014/main" id="{8B291E1F-09CD-F253-0A2C-570190E96250}"/>
              </a:ext>
            </a:extLst>
          </p:cNvPr>
          <p:cNvSpPr>
            <a:spLocks noGrp="1"/>
          </p:cNvSpPr>
          <p:nvPr>
            <p:ph type="title"/>
          </p:nvPr>
        </p:nvSpPr>
        <p:spPr/>
        <p:txBody>
          <a:bodyPr>
            <a:normAutofit/>
          </a:bodyPr>
          <a:lstStyle/>
          <a:p>
            <a:r>
              <a:rPr lang="en-US" sz="3000" dirty="0"/>
              <a:t>Possible Completers - Scheduling</a:t>
            </a:r>
          </a:p>
        </p:txBody>
      </p:sp>
    </p:spTree>
    <p:extLst>
      <p:ext uri="{BB962C8B-B14F-4D97-AF65-F5344CB8AC3E}">
        <p14:creationId xmlns:p14="http://schemas.microsoft.com/office/powerpoint/2010/main" val="1345635645"/>
      </p:ext>
    </p:extLst>
  </p:cSld>
  <p:clrMapOvr>
    <a:masterClrMapping/>
  </p:clrMapOvr>
</p:sld>
</file>

<file path=ppt/theme/theme1.xml><?xml version="1.0" encoding="utf-8"?>
<a:theme xmlns:a="http://schemas.openxmlformats.org/drawingml/2006/main" name="ACC PowerPoint Template_B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 PowerPoint Template_B2</Template>
  <TotalTime>1387</TotalTime>
  <Words>1357</Words>
  <Application>Microsoft Office PowerPoint</Application>
  <PresentationFormat>Widescreen</PresentationFormat>
  <Paragraphs>132</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Stag Book</vt:lpstr>
      <vt:lpstr>Stag Medium</vt:lpstr>
      <vt:lpstr>Symbol</vt:lpstr>
      <vt:lpstr>ACC PowerPoint Template_B2</vt:lpstr>
      <vt:lpstr>Student Progression Tracking to Support Student Pathways and Increase Completion </vt:lpstr>
      <vt:lpstr>Who is Alvin Community College?</vt:lpstr>
      <vt:lpstr>Outcomes of This Session</vt:lpstr>
      <vt:lpstr>Topics to be Covered</vt:lpstr>
      <vt:lpstr>Guided Pathways – National and Texas</vt:lpstr>
      <vt:lpstr>Guided Pathways – Keeping Student on Path</vt:lpstr>
      <vt:lpstr>Tracking Student Progression at ACC - Historical</vt:lpstr>
      <vt:lpstr>Strategies </vt:lpstr>
      <vt:lpstr>Possible Completers - Scheduling</vt:lpstr>
      <vt:lpstr>Possible Completers</vt:lpstr>
      <vt:lpstr>Possible Completers</vt:lpstr>
      <vt:lpstr>Possible Completers – Completers that haven’t been awarded</vt:lpstr>
      <vt:lpstr>Possible Completers – Completed but not awarded?</vt:lpstr>
      <vt:lpstr>Near Completers</vt:lpstr>
      <vt:lpstr>Near Completers</vt:lpstr>
      <vt:lpstr>Near Completers – Major Changes</vt:lpstr>
      <vt:lpstr>Possible Completers –  Major Changes</vt:lpstr>
      <vt:lpstr>Near Completers - Majors</vt:lpstr>
      <vt:lpstr>Near Completers - Majors</vt:lpstr>
      <vt:lpstr>Near Completers - Majors</vt:lpstr>
      <vt:lpstr>Near Completers - Catalogs</vt:lpstr>
      <vt:lpstr>Off Path</vt:lpstr>
      <vt:lpstr>Off Path</vt:lpstr>
      <vt:lpstr>Off Path</vt:lpstr>
      <vt:lpstr>What’s Next?</vt:lpstr>
      <vt:lpstr>What’s Next?</vt:lpstr>
      <vt:lpstr>But I don’t have a Datawarehouse… what can I do?</vt:lpstr>
      <vt:lpstr>Discussion and Questions</vt:lpstr>
    </vt:vector>
  </TitlesOfParts>
  <Company>Alvin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Course Level Enrollment Patterns</dc:title>
  <dc:creator>Patrick Sanger</dc:creator>
  <cp:lastModifiedBy>Patrick Sanger</cp:lastModifiedBy>
  <cp:revision>36</cp:revision>
  <cp:lastPrinted>2019-02-23T23:20:12Z</cp:lastPrinted>
  <dcterms:created xsi:type="dcterms:W3CDTF">2019-02-23T15:37:07Z</dcterms:created>
  <dcterms:modified xsi:type="dcterms:W3CDTF">2024-03-28T14:29:45Z</dcterms:modified>
</cp:coreProperties>
</file>